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medium" ContentType="image/jpe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ppt/comments/comment28.xml" ContentType="application/vnd.openxmlformats-officedocument.presentationml.comments+xml"/>
  <Override PartName="/ppt/comments/comment29.xml" ContentType="application/vnd.openxmlformats-officedocument.presentationml.comments+xml"/>
  <Override PartName="/ppt/comments/comment30.xml" ContentType="application/vnd.openxmlformats-officedocument.presentationml.comments+xml"/>
  <Override PartName="/ppt/comments/comment31.xml" ContentType="application/vnd.openxmlformats-officedocument.presentationml.comments+xml"/>
  <Override PartName="/ppt/comments/comment32.xml" ContentType="application/vnd.openxmlformats-officedocument.presentationml.comments+xml"/>
  <Override PartName="/ppt/comments/comment33.xml" ContentType="application/vnd.openxmlformats-officedocument.presentationml.comments+xml"/>
  <Override PartName="/ppt/comments/comment34.xml" ContentType="application/vnd.openxmlformats-officedocument.presentationml.comments+xml"/>
  <Override PartName="/ppt/comments/comment3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350" r:id="rId5"/>
    <p:sldId id="258" r:id="rId6"/>
    <p:sldId id="259" r:id="rId7"/>
    <p:sldId id="264" r:id="rId8"/>
    <p:sldId id="260" r:id="rId9"/>
    <p:sldId id="265" r:id="rId10"/>
    <p:sldId id="261" r:id="rId11"/>
    <p:sldId id="266" r:id="rId12"/>
    <p:sldId id="262" r:id="rId13"/>
    <p:sldId id="267" r:id="rId14"/>
    <p:sldId id="263"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342" r:id="rId30"/>
    <p:sldId id="346" r:id="rId31"/>
    <p:sldId id="345" r:id="rId32"/>
    <p:sldId id="349" r:id="rId33"/>
    <p:sldId id="282" r:id="rId34"/>
    <p:sldId id="283" r:id="rId35"/>
    <p:sldId id="316" r:id="rId36"/>
    <p:sldId id="284" r:id="rId37"/>
    <p:sldId id="317" r:id="rId38"/>
    <p:sldId id="337" r:id="rId39"/>
    <p:sldId id="286" r:id="rId40"/>
    <p:sldId id="319" r:id="rId41"/>
    <p:sldId id="288" r:id="rId42"/>
    <p:sldId id="321" r:id="rId43"/>
    <p:sldId id="338" r:id="rId44"/>
    <p:sldId id="290" r:id="rId45"/>
    <p:sldId id="323" r:id="rId46"/>
    <p:sldId id="339" r:id="rId47"/>
    <p:sldId id="292" r:id="rId48"/>
    <p:sldId id="325" r:id="rId49"/>
    <p:sldId id="340" r:id="rId50"/>
    <p:sldId id="294" r:id="rId51"/>
    <p:sldId id="327" r:id="rId52"/>
    <p:sldId id="341" r:id="rId53"/>
    <p:sldId id="296" r:id="rId54"/>
    <p:sldId id="329" r:id="rId55"/>
    <p:sldId id="298" r:id="rId56"/>
    <p:sldId id="331" r:id="rId57"/>
    <p:sldId id="300" r:id="rId58"/>
    <p:sldId id="333" r:id="rId59"/>
    <p:sldId id="302" r:id="rId60"/>
    <p:sldId id="335" r:id="rId61"/>
    <p:sldId id="343" r:id="rId62"/>
    <p:sldId id="347" r:id="rId63"/>
    <p:sldId id="348" r:id="rId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cPhail, Andrew" initials="M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60" autoAdjust="0"/>
    <p:restoredTop sz="94660"/>
  </p:normalViewPr>
  <p:slideViewPr>
    <p:cSldViewPr>
      <p:cViewPr varScale="1">
        <p:scale>
          <a:sx n="56" d="100"/>
          <a:sy n="56" d="100"/>
        </p:scale>
        <p:origin x="1632"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2.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3.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4.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35.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12-16T11:36:25.224" idx="1">
    <p:pos x="10" y="10"/>
    <p:text/>
    <p:extLst>
      <p:ext uri="{C676402C-5697-4E1C-873F-D02D1690AC5C}">
        <p15:threadingInfo xmlns:p15="http://schemas.microsoft.com/office/powerpoint/2012/main" timeZoneBias="48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50000"/>
            <a:lum/>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28156177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1937351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3330495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3685219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2503180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3758943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C0FEEA-269A-4B8D-BC62-22FDE948D422}"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852823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C0FEEA-269A-4B8D-BC62-22FDE948D422}" type="datetimeFigureOut">
              <a:rPr lang="en-US" smtClean="0"/>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1097653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C0FEEA-269A-4B8D-BC62-22FDE948D422}" type="datetimeFigureOut">
              <a:rPr lang="en-US" smtClean="0"/>
              <a:t>3/10/2017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21751269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0FEEA-269A-4B8D-BC62-22FDE948D422}" type="datetimeFigureOut">
              <a:rPr lang="en-US" smtClean="0"/>
              <a:t>3/10/2017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4001871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3C0FEEA-269A-4B8D-BC62-22FDE948D422}"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1461641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23000"/>
            <a:lum/>
            <a:extLst>
              <a:ext uri="{BEBA8EAE-BF5A-486C-A8C5-ECC9F3942E4B}">
                <a14:imgProps xmlns:a14="http://schemas.microsoft.com/office/drawing/2010/main">
                  <a14:imgLayer r:embed="rId3">
                    <a14:imgEffect>
                      <a14:artisticGlowDiffused/>
                    </a14:imgEffect>
                    <a14:imgEffect>
                      <a14:saturation sat="0"/>
                    </a14:imgEffect>
                  </a14:imgLayer>
                </a14:imgProps>
              </a:ext>
            </a:extLst>
          </a:blip>
          <a:srcRect/>
          <a:stretch>
            <a:fillRect l="-16000" r="-1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141136525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3C0FEEA-269A-4B8D-BC62-22FDE948D422}"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30448290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3111828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171872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0FEEA-269A-4B8D-BC62-22FDE948D422}" type="datetimeFigureOut">
              <a:rPr lang="en-US" smtClean="0"/>
              <a:t>3/10/2017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491092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C0FEEA-269A-4B8D-BC62-22FDE948D422}"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1566265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C0FEEA-269A-4B8D-BC62-22FDE948D422}" type="datetimeFigureOut">
              <a:rPr lang="en-US" smtClean="0"/>
              <a:t>3/10/2017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2406134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C0FEEA-269A-4B8D-BC62-22FDE948D422}" type="datetimeFigureOut">
              <a:rPr lang="en-US" smtClean="0"/>
              <a:t>3/10/2017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4040798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0FEEA-269A-4B8D-BC62-22FDE948D422}" type="datetimeFigureOut">
              <a:rPr lang="en-US" smtClean="0"/>
              <a:t>3/10/2017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2201955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0FEEA-269A-4B8D-BC62-22FDE948D422}"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3418380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0FEEA-269A-4B8D-BC62-22FDE948D422}" type="datetimeFigureOut">
              <a:rPr lang="en-US" smtClean="0"/>
              <a:t>3/10/2017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3EEA30-E57B-4C30-A84D-004EBCAF6F10}" type="slidenum">
              <a:rPr lang="en-US" smtClean="0"/>
              <a:t>‹#›</a:t>
            </a:fld>
            <a:endParaRPr lang="en-US"/>
          </a:p>
        </p:txBody>
      </p:sp>
    </p:spTree>
    <p:extLst>
      <p:ext uri="{BB962C8B-B14F-4D97-AF65-F5344CB8AC3E}">
        <p14:creationId xmlns:p14="http://schemas.microsoft.com/office/powerpoint/2010/main" val="402886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0FEEA-269A-4B8D-BC62-22FDE948D422}" type="datetimeFigureOut">
              <a:rPr lang="en-US" smtClean="0"/>
              <a:t>3/10/2017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EEA30-E57B-4C30-A84D-004EBCAF6F10}" type="slidenum">
              <a:rPr lang="en-US" smtClean="0"/>
              <a:t>‹#›</a:t>
            </a:fld>
            <a:endParaRPr lang="en-US"/>
          </a:p>
        </p:txBody>
      </p:sp>
      <p:pic>
        <p:nvPicPr>
          <p:cNvPr id="8"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981200" y="0"/>
            <a:ext cx="1303808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5638800"/>
            <a:ext cx="953044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9345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3C0FEEA-269A-4B8D-BC62-22FDE948D422}" type="datetimeFigureOut">
              <a:rPr lang="en-US" smtClean="0"/>
              <a:t>3/10/2017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3EEA30-E57B-4C30-A84D-004EBCAF6F10}" type="slidenum">
              <a:rPr lang="en-US" smtClean="0"/>
              <a:t>‹#›</a:t>
            </a:fld>
            <a:endParaRPr lang="en-US"/>
          </a:p>
        </p:txBody>
      </p:sp>
      <p:pic>
        <p:nvPicPr>
          <p:cNvPr id="7" name="Picture 3"/>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981200" y="0"/>
            <a:ext cx="1303808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28600" y="5638800"/>
            <a:ext cx="953044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48117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jpeg"/><Relationship Id="rId1" Type="http://schemas.openxmlformats.org/officeDocument/2006/relationships/slideLayout" Target="../slideLayouts/slideLayout13.xml"/><Relationship Id="rId6" Type="http://schemas.openxmlformats.org/officeDocument/2006/relationships/image" Target="../media/image36.jpeg"/><Relationship Id="rId11" Type="http://schemas.openxmlformats.org/officeDocument/2006/relationships/comments" Target="../comments/comment4.xml"/><Relationship Id="rId5" Type="http://schemas.openxmlformats.org/officeDocument/2006/relationships/image" Target="../media/image35.jpeg"/><Relationship Id="rId10" Type="http://schemas.openxmlformats.org/officeDocument/2006/relationships/image" Target="../media/image40.jpeg"/><Relationship Id="rId4" Type="http://schemas.openxmlformats.org/officeDocument/2006/relationships/image" Target="../media/image34.jpeg"/><Relationship Id="rId9" Type="http://schemas.openxmlformats.org/officeDocument/2006/relationships/image" Target="../media/image3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13.xml"/><Relationship Id="rId6" Type="http://schemas.openxmlformats.org/officeDocument/2006/relationships/image" Target="../media/image45.jpeg"/><Relationship Id="rId11" Type="http://schemas.openxmlformats.org/officeDocument/2006/relationships/comments" Target="../comments/comment5.xml"/><Relationship Id="rId5" Type="http://schemas.openxmlformats.org/officeDocument/2006/relationships/image" Target="../media/image44.jpeg"/><Relationship Id="rId10" Type="http://schemas.openxmlformats.org/officeDocument/2006/relationships/image" Target="../media/image49.jpg-medium"/><Relationship Id="rId4" Type="http://schemas.openxmlformats.org/officeDocument/2006/relationships/image" Target="../media/image43.jpeg"/><Relationship Id="rId9" Type="http://schemas.openxmlformats.org/officeDocument/2006/relationships/image" Target="../media/image4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image" Target="../media/image54.jpeg"/><Relationship Id="rId11" Type="http://schemas.openxmlformats.org/officeDocument/2006/relationships/comments" Target="../comments/comment6.xml"/><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jpg"/><Relationship Id="rId1" Type="http://schemas.openxmlformats.org/officeDocument/2006/relationships/slideLayout" Target="../slideLayouts/slideLayout13.xml"/><Relationship Id="rId6" Type="http://schemas.openxmlformats.org/officeDocument/2006/relationships/image" Target="../media/image63.jpg"/><Relationship Id="rId11" Type="http://schemas.openxmlformats.org/officeDocument/2006/relationships/comments" Target="../comments/comment7.xml"/><Relationship Id="rId5" Type="http://schemas.openxmlformats.org/officeDocument/2006/relationships/image" Target="../media/image62.jpeg"/><Relationship Id="rId10" Type="http://schemas.openxmlformats.org/officeDocument/2006/relationships/image" Target="../media/image67.jpeg"/><Relationship Id="rId4" Type="http://schemas.openxmlformats.org/officeDocument/2006/relationships/image" Target="../media/image61.jpeg"/><Relationship Id="rId9" Type="http://schemas.openxmlformats.org/officeDocument/2006/relationships/image" Target="../media/image6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2" Type="http://schemas.openxmlformats.org/officeDocument/2006/relationships/image" Target="../media/image68.jpeg"/><Relationship Id="rId1" Type="http://schemas.openxmlformats.org/officeDocument/2006/relationships/slideLayout" Target="../slideLayouts/slideLayout13.xml"/><Relationship Id="rId6" Type="http://schemas.openxmlformats.org/officeDocument/2006/relationships/image" Target="../media/image72.jpeg"/><Relationship Id="rId11" Type="http://schemas.openxmlformats.org/officeDocument/2006/relationships/comments" Target="../comments/comment8.xml"/><Relationship Id="rId5" Type="http://schemas.openxmlformats.org/officeDocument/2006/relationships/image" Target="../media/image71.jpeg"/><Relationship Id="rId10" Type="http://schemas.openxmlformats.org/officeDocument/2006/relationships/image" Target="../media/image66.jpg"/><Relationship Id="rId4" Type="http://schemas.openxmlformats.org/officeDocument/2006/relationships/image" Target="../media/image70.jpg"/><Relationship Id="rId9" Type="http://schemas.openxmlformats.org/officeDocument/2006/relationships/image" Target="../media/image6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image" Target="../media/image79.jpeg"/><Relationship Id="rId11" Type="http://schemas.openxmlformats.org/officeDocument/2006/relationships/comments" Target="../comments/comment9.xml"/><Relationship Id="rId5" Type="http://schemas.openxmlformats.org/officeDocument/2006/relationships/image" Target="../media/image78.jpeg"/><Relationship Id="rId10" Type="http://schemas.openxmlformats.org/officeDocument/2006/relationships/image" Target="../media/image83.jpeg"/><Relationship Id="rId4" Type="http://schemas.openxmlformats.org/officeDocument/2006/relationships/image" Target="../media/image77.jpeg"/><Relationship Id="rId9" Type="http://schemas.openxmlformats.org/officeDocument/2006/relationships/image" Target="../media/image8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g"/><Relationship Id="rId2" Type="http://schemas.openxmlformats.org/officeDocument/2006/relationships/image" Target="../media/image84.jpeg"/><Relationship Id="rId1" Type="http://schemas.openxmlformats.org/officeDocument/2006/relationships/slideLayout" Target="../slideLayouts/slideLayout13.xml"/><Relationship Id="rId6" Type="http://schemas.openxmlformats.org/officeDocument/2006/relationships/image" Target="../media/image88.jpeg"/><Relationship Id="rId11" Type="http://schemas.openxmlformats.org/officeDocument/2006/relationships/comments" Target="../comments/comment10.xml"/><Relationship Id="rId5" Type="http://schemas.openxmlformats.org/officeDocument/2006/relationships/image" Target="../media/image87.png"/><Relationship Id="rId10" Type="http://schemas.openxmlformats.org/officeDocument/2006/relationships/image" Target="../media/image92.jpg"/><Relationship Id="rId4" Type="http://schemas.openxmlformats.org/officeDocument/2006/relationships/image" Target="../media/image86.jpeg"/><Relationship Id="rId9" Type="http://schemas.openxmlformats.org/officeDocument/2006/relationships/image" Target="../media/image9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84.jpeg"/><Relationship Id="rId7" Type="http://schemas.openxmlformats.org/officeDocument/2006/relationships/image" Target="../media/image95.jpeg"/><Relationship Id="rId2" Type="http://schemas.openxmlformats.org/officeDocument/2006/relationships/image" Target="../media/image85.jpeg"/><Relationship Id="rId1" Type="http://schemas.openxmlformats.org/officeDocument/2006/relationships/slideLayout" Target="../slideLayouts/slideLayout13.xml"/><Relationship Id="rId6" Type="http://schemas.openxmlformats.org/officeDocument/2006/relationships/image" Target="../media/image92.jpg"/><Relationship Id="rId5" Type="http://schemas.openxmlformats.org/officeDocument/2006/relationships/image" Target="../media/image94.jpeg"/><Relationship Id="rId10" Type="http://schemas.openxmlformats.org/officeDocument/2006/relationships/comments" Target="../comments/comment11.xml"/><Relationship Id="rId4" Type="http://schemas.openxmlformats.org/officeDocument/2006/relationships/image" Target="../media/image93.jpeg"/><Relationship Id="rId9" Type="http://schemas.openxmlformats.org/officeDocument/2006/relationships/image" Target="../media/image97.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99.jpg"/><Relationship Id="rId7" Type="http://schemas.openxmlformats.org/officeDocument/2006/relationships/image" Target="../media/image102.jpeg"/><Relationship Id="rId2" Type="http://schemas.openxmlformats.org/officeDocument/2006/relationships/image" Target="../media/image98.jpeg"/><Relationship Id="rId1" Type="http://schemas.openxmlformats.org/officeDocument/2006/relationships/slideLayout" Target="../slideLayouts/slideLayout13.xml"/><Relationship Id="rId6" Type="http://schemas.openxmlformats.org/officeDocument/2006/relationships/image" Target="../media/image89.jpg"/><Relationship Id="rId5" Type="http://schemas.openxmlformats.org/officeDocument/2006/relationships/image" Target="../media/image101.jpeg"/><Relationship Id="rId4" Type="http://schemas.openxmlformats.org/officeDocument/2006/relationships/image" Target="../media/image100.jpeg"/><Relationship Id="rId9" Type="http://schemas.openxmlformats.org/officeDocument/2006/relationships/comments" Target="../comments/comment1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0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105.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6.jpg"/><Relationship Id="rId1" Type="http://schemas.openxmlformats.org/officeDocument/2006/relationships/slideLayout" Target="../slideLayouts/slideLayout13.xml"/><Relationship Id="rId6" Type="http://schemas.openxmlformats.org/officeDocument/2006/relationships/image" Target="../media/image110.jpeg"/><Relationship Id="rId5" Type="http://schemas.openxmlformats.org/officeDocument/2006/relationships/image" Target="../media/image109.jpeg"/><Relationship Id="rId10" Type="http://schemas.openxmlformats.org/officeDocument/2006/relationships/comments" Target="../comments/comment16.xml"/><Relationship Id="rId4" Type="http://schemas.openxmlformats.org/officeDocument/2006/relationships/image" Target="../media/image108.jpeg"/><Relationship Id="rId9" Type="http://schemas.openxmlformats.org/officeDocument/2006/relationships/image" Target="../media/image113.jpeg"/></Relationships>
</file>

<file path=ppt/slides/_rels/slide34.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07.jpeg"/><Relationship Id="rId7" Type="http://schemas.openxmlformats.org/officeDocument/2006/relationships/image" Target="../media/image115.jpeg"/><Relationship Id="rId2" Type="http://schemas.openxmlformats.org/officeDocument/2006/relationships/image" Target="../media/image106.jpg"/><Relationship Id="rId1" Type="http://schemas.openxmlformats.org/officeDocument/2006/relationships/slideLayout" Target="../slideLayouts/slideLayout13.xml"/><Relationship Id="rId6" Type="http://schemas.openxmlformats.org/officeDocument/2006/relationships/image" Target="../media/image114.jpg"/><Relationship Id="rId5" Type="http://schemas.openxmlformats.org/officeDocument/2006/relationships/image" Target="../media/image109.jpeg"/><Relationship Id="rId10" Type="http://schemas.openxmlformats.org/officeDocument/2006/relationships/comments" Target="../comments/comment17.xml"/><Relationship Id="rId4" Type="http://schemas.openxmlformats.org/officeDocument/2006/relationships/image" Target="../media/image108.jpeg"/><Relationship Id="rId9" Type="http://schemas.openxmlformats.org/officeDocument/2006/relationships/image" Target="../media/image11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118.jpeg"/><Relationship Id="rId7" Type="http://schemas.openxmlformats.org/officeDocument/2006/relationships/image" Target="../media/image121.jpeg"/><Relationship Id="rId2" Type="http://schemas.openxmlformats.org/officeDocument/2006/relationships/image" Target="../media/image106.jpg"/><Relationship Id="rId1" Type="http://schemas.openxmlformats.org/officeDocument/2006/relationships/slideLayout" Target="../slideLayouts/slideLayout13.xml"/><Relationship Id="rId6" Type="http://schemas.openxmlformats.org/officeDocument/2006/relationships/image" Target="../media/image111.jpeg"/><Relationship Id="rId5" Type="http://schemas.openxmlformats.org/officeDocument/2006/relationships/image" Target="../media/image120.jpeg"/><Relationship Id="rId10" Type="http://schemas.openxmlformats.org/officeDocument/2006/relationships/comments" Target="../comments/comment18.xml"/><Relationship Id="rId4" Type="http://schemas.openxmlformats.org/officeDocument/2006/relationships/image" Target="../media/image119.jpeg"/><Relationship Id="rId9" Type="http://schemas.openxmlformats.org/officeDocument/2006/relationships/image" Target="../media/image123.jpeg"/></Relationships>
</file>

<file path=ppt/slides/_rels/slide37.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18.jpeg"/><Relationship Id="rId7" Type="http://schemas.openxmlformats.org/officeDocument/2006/relationships/image" Target="../media/image124.jpeg"/><Relationship Id="rId2" Type="http://schemas.openxmlformats.org/officeDocument/2006/relationships/image" Target="../media/image106.jpg"/><Relationship Id="rId1" Type="http://schemas.openxmlformats.org/officeDocument/2006/relationships/slideLayout" Target="../slideLayouts/slideLayout13.xml"/><Relationship Id="rId6" Type="http://schemas.openxmlformats.org/officeDocument/2006/relationships/image" Target="../media/image116.jpeg"/><Relationship Id="rId5" Type="http://schemas.openxmlformats.org/officeDocument/2006/relationships/image" Target="../media/image120.jpeg"/><Relationship Id="rId10" Type="http://schemas.openxmlformats.org/officeDocument/2006/relationships/comments" Target="../comments/comment19.xml"/><Relationship Id="rId4" Type="http://schemas.openxmlformats.org/officeDocument/2006/relationships/image" Target="../media/image119.jpeg"/><Relationship Id="rId9" Type="http://schemas.openxmlformats.org/officeDocument/2006/relationships/image" Target="../media/image1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31.jpg"/><Relationship Id="rId3" Type="http://schemas.openxmlformats.org/officeDocument/2006/relationships/image" Target="../media/image128.jpeg"/><Relationship Id="rId7" Type="http://schemas.openxmlformats.org/officeDocument/2006/relationships/image" Target="../media/image124.jpeg"/><Relationship Id="rId2" Type="http://schemas.openxmlformats.org/officeDocument/2006/relationships/image" Target="../media/image127.jpeg"/><Relationship Id="rId1" Type="http://schemas.openxmlformats.org/officeDocument/2006/relationships/slideLayout" Target="../slideLayouts/slideLayout13.xml"/><Relationship Id="rId6" Type="http://schemas.openxmlformats.org/officeDocument/2006/relationships/image" Target="../media/image125.jpeg"/><Relationship Id="rId5" Type="http://schemas.openxmlformats.org/officeDocument/2006/relationships/image" Target="../media/image130.png"/><Relationship Id="rId10" Type="http://schemas.openxmlformats.org/officeDocument/2006/relationships/comments" Target="../comments/comment20.xml"/><Relationship Id="rId4" Type="http://schemas.openxmlformats.org/officeDocument/2006/relationships/image" Target="../media/image129.jpeg"/><Relationship Id="rId9" Type="http://schemas.openxmlformats.org/officeDocument/2006/relationships/image" Target="../media/image13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137.jpeg"/><Relationship Id="rId3" Type="http://schemas.openxmlformats.org/officeDocument/2006/relationships/image" Target="../media/image123.jpeg"/><Relationship Id="rId7" Type="http://schemas.openxmlformats.org/officeDocument/2006/relationships/image" Target="../media/image136.jpeg"/><Relationship Id="rId2" Type="http://schemas.openxmlformats.org/officeDocument/2006/relationships/image" Target="../media/image120.jpeg"/><Relationship Id="rId1" Type="http://schemas.openxmlformats.org/officeDocument/2006/relationships/slideLayout" Target="../slideLayouts/slideLayout13.xml"/><Relationship Id="rId6" Type="http://schemas.openxmlformats.org/officeDocument/2006/relationships/image" Target="../media/image135.jpeg"/><Relationship Id="rId5" Type="http://schemas.openxmlformats.org/officeDocument/2006/relationships/image" Target="../media/image134.jpeg"/><Relationship Id="rId10" Type="http://schemas.openxmlformats.org/officeDocument/2006/relationships/comments" Target="../comments/comment21.xml"/><Relationship Id="rId4" Type="http://schemas.openxmlformats.org/officeDocument/2006/relationships/image" Target="../media/image133.jpeg"/><Relationship Id="rId9" Type="http://schemas.openxmlformats.org/officeDocument/2006/relationships/image" Target="../media/image138.jpg"/></Relationships>
</file>

<file path=ppt/slides/_rels/slide42.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33.jpeg"/><Relationship Id="rId7" Type="http://schemas.openxmlformats.org/officeDocument/2006/relationships/image" Target="../media/image139.jpeg"/><Relationship Id="rId2" Type="http://schemas.openxmlformats.org/officeDocument/2006/relationships/image" Target="../media/image120.jpeg"/><Relationship Id="rId1" Type="http://schemas.openxmlformats.org/officeDocument/2006/relationships/slideLayout" Target="../slideLayouts/slideLayout13.xml"/><Relationship Id="rId6" Type="http://schemas.openxmlformats.org/officeDocument/2006/relationships/image" Target="../media/image124.jpeg"/><Relationship Id="rId5" Type="http://schemas.openxmlformats.org/officeDocument/2006/relationships/image" Target="../media/image135.jpeg"/><Relationship Id="rId10" Type="http://schemas.openxmlformats.org/officeDocument/2006/relationships/comments" Target="../comments/comment22.xml"/><Relationship Id="rId4" Type="http://schemas.openxmlformats.org/officeDocument/2006/relationships/image" Target="../media/image134.jpeg"/><Relationship Id="rId9" Type="http://schemas.openxmlformats.org/officeDocument/2006/relationships/image" Target="../media/image14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07.jpeg"/><Relationship Id="rId7" Type="http://schemas.openxmlformats.org/officeDocument/2006/relationships/image" Target="../media/image145.jpeg"/><Relationship Id="rId2" Type="http://schemas.openxmlformats.org/officeDocument/2006/relationships/image" Target="../media/image141.jpeg"/><Relationship Id="rId1" Type="http://schemas.openxmlformats.org/officeDocument/2006/relationships/slideLayout" Target="../slideLayouts/slideLayout13.xml"/><Relationship Id="rId6" Type="http://schemas.openxmlformats.org/officeDocument/2006/relationships/image" Target="../media/image144.jpeg"/><Relationship Id="rId5" Type="http://schemas.openxmlformats.org/officeDocument/2006/relationships/image" Target="../media/image143.jpeg"/><Relationship Id="rId10" Type="http://schemas.openxmlformats.org/officeDocument/2006/relationships/comments" Target="../comments/comment23.xml"/><Relationship Id="rId4" Type="http://schemas.openxmlformats.org/officeDocument/2006/relationships/image" Target="../media/image142.jpeg"/><Relationship Id="rId9" Type="http://schemas.openxmlformats.org/officeDocument/2006/relationships/image" Target="../media/image147.jpeg"/></Relationships>
</file>

<file path=ppt/slides/_rels/slide4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107.jpeg"/><Relationship Id="rId7" Type="http://schemas.openxmlformats.org/officeDocument/2006/relationships/image" Target="../media/image148.jpeg"/><Relationship Id="rId2" Type="http://schemas.openxmlformats.org/officeDocument/2006/relationships/image" Target="../media/image141.jpeg"/><Relationship Id="rId1" Type="http://schemas.openxmlformats.org/officeDocument/2006/relationships/slideLayout" Target="../slideLayouts/slideLayout13.xml"/><Relationship Id="rId6" Type="http://schemas.openxmlformats.org/officeDocument/2006/relationships/image" Target="../media/image114.jpg"/><Relationship Id="rId5" Type="http://schemas.openxmlformats.org/officeDocument/2006/relationships/image" Target="../media/image143.jpeg"/><Relationship Id="rId10" Type="http://schemas.openxmlformats.org/officeDocument/2006/relationships/comments" Target="../comments/comment24.xml"/><Relationship Id="rId4" Type="http://schemas.openxmlformats.org/officeDocument/2006/relationships/image" Target="../media/image142.jpeg"/><Relationship Id="rId9" Type="http://schemas.openxmlformats.org/officeDocument/2006/relationships/image" Target="../media/image1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51.jpeg"/><Relationship Id="rId7" Type="http://schemas.openxmlformats.org/officeDocument/2006/relationships/image" Target="../media/image152.jpeg"/><Relationship Id="rId2" Type="http://schemas.openxmlformats.org/officeDocument/2006/relationships/image" Target="../media/image106.jpg"/><Relationship Id="rId1" Type="http://schemas.openxmlformats.org/officeDocument/2006/relationships/slideLayout" Target="../slideLayouts/slideLayout13.xml"/><Relationship Id="rId6" Type="http://schemas.openxmlformats.org/officeDocument/2006/relationships/image" Target="../media/image147.jpeg"/><Relationship Id="rId5" Type="http://schemas.openxmlformats.org/officeDocument/2006/relationships/image" Target="../media/image109.jpeg"/><Relationship Id="rId10" Type="http://schemas.openxmlformats.org/officeDocument/2006/relationships/comments" Target="../comments/comment25.xml"/><Relationship Id="rId4" Type="http://schemas.openxmlformats.org/officeDocument/2006/relationships/image" Target="../media/image142.jpeg"/><Relationship Id="rId9" Type="http://schemas.openxmlformats.org/officeDocument/2006/relationships/image" Target="../media/image154.jpg"/></Relationships>
</file>

<file path=ppt/slides/_rels/slide48.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51.jpeg"/><Relationship Id="rId7" Type="http://schemas.openxmlformats.org/officeDocument/2006/relationships/image" Target="../media/image156.jpeg"/><Relationship Id="rId2" Type="http://schemas.openxmlformats.org/officeDocument/2006/relationships/image" Target="../media/image106.jpg"/><Relationship Id="rId1" Type="http://schemas.openxmlformats.org/officeDocument/2006/relationships/slideLayout" Target="../slideLayouts/slideLayout13.xml"/><Relationship Id="rId6" Type="http://schemas.openxmlformats.org/officeDocument/2006/relationships/image" Target="../media/image155.jpeg"/><Relationship Id="rId5" Type="http://schemas.openxmlformats.org/officeDocument/2006/relationships/image" Target="../media/image109.jpeg"/><Relationship Id="rId10" Type="http://schemas.openxmlformats.org/officeDocument/2006/relationships/comments" Target="../comments/comment26.xml"/><Relationship Id="rId4" Type="http://schemas.openxmlformats.org/officeDocument/2006/relationships/image" Target="../media/image142.jpeg"/><Relationship Id="rId9" Type="http://schemas.openxmlformats.org/officeDocument/2006/relationships/image" Target="../media/image15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jpeg"/><Relationship Id="rId11" Type="http://schemas.openxmlformats.org/officeDocument/2006/relationships/comments" Target="../comments/comment1.xml"/><Relationship Id="rId5" Type="http://schemas.openxmlformats.org/officeDocument/2006/relationships/image" Target="../media/image8.jpe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jpeg"/></Relationships>
</file>

<file path=ppt/slides/_rels/slide50.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59.jpeg"/><Relationship Id="rId7" Type="http://schemas.openxmlformats.org/officeDocument/2006/relationships/image" Target="../media/image163.gif"/><Relationship Id="rId2" Type="http://schemas.openxmlformats.org/officeDocument/2006/relationships/image" Target="../media/image158.jpeg"/><Relationship Id="rId1" Type="http://schemas.openxmlformats.org/officeDocument/2006/relationships/slideLayout" Target="../slideLayouts/slideLayout13.xml"/><Relationship Id="rId6" Type="http://schemas.openxmlformats.org/officeDocument/2006/relationships/image" Target="../media/image162.jpeg"/><Relationship Id="rId11" Type="http://schemas.openxmlformats.org/officeDocument/2006/relationships/comments" Target="../comments/comment27.xml"/><Relationship Id="rId5" Type="http://schemas.openxmlformats.org/officeDocument/2006/relationships/image" Target="../media/image161.jpeg"/><Relationship Id="rId10" Type="http://schemas.openxmlformats.org/officeDocument/2006/relationships/image" Target="../media/image166.jpeg"/><Relationship Id="rId4" Type="http://schemas.openxmlformats.org/officeDocument/2006/relationships/image" Target="../media/image160.jpeg"/><Relationship Id="rId9" Type="http://schemas.openxmlformats.org/officeDocument/2006/relationships/image" Target="../media/image165.jpeg"/></Relationships>
</file>

<file path=ppt/slides/_rels/slide51.xml.rels><?xml version="1.0" encoding="UTF-8" standalone="yes"?>
<Relationships xmlns="http://schemas.openxmlformats.org/package/2006/relationships"><Relationship Id="rId8" Type="http://schemas.openxmlformats.org/officeDocument/2006/relationships/image" Target="../media/image150.jpeg"/><Relationship Id="rId3" Type="http://schemas.openxmlformats.org/officeDocument/2006/relationships/image" Target="../media/image159.jpeg"/><Relationship Id="rId7" Type="http://schemas.openxmlformats.org/officeDocument/2006/relationships/image" Target="../media/image148.jpeg"/><Relationship Id="rId2" Type="http://schemas.openxmlformats.org/officeDocument/2006/relationships/image" Target="../media/image158.jpeg"/><Relationship Id="rId1" Type="http://schemas.openxmlformats.org/officeDocument/2006/relationships/slideLayout" Target="../slideLayouts/slideLayout13.xml"/><Relationship Id="rId6" Type="http://schemas.openxmlformats.org/officeDocument/2006/relationships/image" Target="../media/image115.jpeg"/><Relationship Id="rId5" Type="http://schemas.openxmlformats.org/officeDocument/2006/relationships/image" Target="../media/image161.jpeg"/><Relationship Id="rId10" Type="http://schemas.openxmlformats.org/officeDocument/2006/relationships/comments" Target="../comments/comment28.xml"/><Relationship Id="rId4" Type="http://schemas.openxmlformats.org/officeDocument/2006/relationships/image" Target="../media/image160.jpeg"/><Relationship Id="rId9" Type="http://schemas.openxmlformats.org/officeDocument/2006/relationships/image" Target="../media/image14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67.jpeg"/><Relationship Id="rId7" Type="http://schemas.openxmlformats.org/officeDocument/2006/relationships/image" Target="../media/image114.jpg"/><Relationship Id="rId2" Type="http://schemas.openxmlformats.org/officeDocument/2006/relationships/image" Target="../media/image108.jpeg"/><Relationship Id="rId1" Type="http://schemas.openxmlformats.org/officeDocument/2006/relationships/slideLayout" Target="../slideLayouts/slideLayout13.xml"/><Relationship Id="rId6" Type="http://schemas.openxmlformats.org/officeDocument/2006/relationships/image" Target="../media/image170.jpeg"/><Relationship Id="rId5" Type="http://schemas.openxmlformats.org/officeDocument/2006/relationships/image" Target="../media/image169.jpeg"/><Relationship Id="rId10" Type="http://schemas.openxmlformats.org/officeDocument/2006/relationships/comments" Target="../comments/comment29.xml"/><Relationship Id="rId4" Type="http://schemas.openxmlformats.org/officeDocument/2006/relationships/image" Target="../media/image168.jpeg"/><Relationship Id="rId9" Type="http://schemas.openxmlformats.org/officeDocument/2006/relationships/image" Target="../media/image17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3.jpeg"/><Relationship Id="rId7" Type="http://schemas.openxmlformats.org/officeDocument/2006/relationships/image" Target="../media/image156.jpeg"/><Relationship Id="rId2" Type="http://schemas.openxmlformats.org/officeDocument/2006/relationships/image" Target="../media/image172.jpg"/><Relationship Id="rId1" Type="http://schemas.openxmlformats.org/officeDocument/2006/relationships/slideLayout" Target="../slideLayouts/slideLayout13.xml"/><Relationship Id="rId6" Type="http://schemas.openxmlformats.org/officeDocument/2006/relationships/image" Target="../media/image114.jpg"/><Relationship Id="rId5" Type="http://schemas.openxmlformats.org/officeDocument/2006/relationships/image" Target="../media/image161.jpeg"/><Relationship Id="rId10" Type="http://schemas.openxmlformats.org/officeDocument/2006/relationships/comments" Target="../comments/comment30.xml"/><Relationship Id="rId4" Type="http://schemas.openxmlformats.org/officeDocument/2006/relationships/image" Target="../media/image174.jpeg"/><Relationship Id="rId9" Type="http://schemas.openxmlformats.org/officeDocument/2006/relationships/image" Target="../media/image17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106.jpg"/><Relationship Id="rId7" Type="http://schemas.openxmlformats.org/officeDocument/2006/relationships/image" Target="../media/image115.jpeg"/><Relationship Id="rId2" Type="http://schemas.openxmlformats.org/officeDocument/2006/relationships/image" Target="../media/image123.jpeg"/><Relationship Id="rId1" Type="http://schemas.openxmlformats.org/officeDocument/2006/relationships/slideLayout" Target="../slideLayouts/slideLayout13.xml"/><Relationship Id="rId6" Type="http://schemas.openxmlformats.org/officeDocument/2006/relationships/image" Target="../media/image169.jpeg"/><Relationship Id="rId5" Type="http://schemas.openxmlformats.org/officeDocument/2006/relationships/image" Target="../media/image177.jpeg"/><Relationship Id="rId10" Type="http://schemas.openxmlformats.org/officeDocument/2006/relationships/comments" Target="../comments/comment31.xml"/><Relationship Id="rId4" Type="http://schemas.openxmlformats.org/officeDocument/2006/relationships/image" Target="../media/image143.jpeg"/><Relationship Id="rId9" Type="http://schemas.openxmlformats.org/officeDocument/2006/relationships/image" Target="../media/image11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59.jpeg"/><Relationship Id="rId1" Type="http://schemas.openxmlformats.org/officeDocument/2006/relationships/slideLayout" Target="../slideLayouts/slideLayout13.xml"/><Relationship Id="rId6" Type="http://schemas.openxmlformats.org/officeDocument/2006/relationships/comments" Target="../comments/comment32.xml"/><Relationship Id="rId5" Type="http://schemas.openxmlformats.org/officeDocument/2006/relationships/image" Target="../media/image181.jpeg"/><Relationship Id="rId4" Type="http://schemas.openxmlformats.org/officeDocument/2006/relationships/image" Target="../media/image18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33.xml"/><Relationship Id="rId2" Type="http://schemas.openxmlformats.org/officeDocument/2006/relationships/image" Target="../media/image182.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comments" Target="../comments/comment34.xml"/><Relationship Id="rId2" Type="http://schemas.openxmlformats.org/officeDocument/2006/relationships/image" Target="../media/image183.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35.xml"/><Relationship Id="rId2" Type="http://schemas.openxmlformats.org/officeDocument/2006/relationships/image" Target="../media/image184.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3.xml"/><Relationship Id="rId6" Type="http://schemas.openxmlformats.org/officeDocument/2006/relationships/image" Target="../media/image18.jpeg"/><Relationship Id="rId11" Type="http://schemas.openxmlformats.org/officeDocument/2006/relationships/comments" Target="../comments/comment2.xml"/><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image" Target="../media/image23.jpeg"/><Relationship Id="rId1" Type="http://schemas.openxmlformats.org/officeDocument/2006/relationships/slideLayout" Target="../slideLayouts/slideLayout13.xml"/><Relationship Id="rId6" Type="http://schemas.openxmlformats.org/officeDocument/2006/relationships/image" Target="../media/image27.jpeg"/><Relationship Id="rId11" Type="http://schemas.openxmlformats.org/officeDocument/2006/relationships/comments" Target="../comments/comment3.xml"/><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24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470025"/>
          </a:xfrm>
        </p:spPr>
        <p:txBody>
          <a:bodyPr/>
          <a:lstStyle/>
          <a:p>
            <a:r>
              <a:rPr lang="en-US" dirty="0" smtClean="0"/>
              <a:t>Dodgers PD Stat Presentation</a:t>
            </a:r>
            <a:endParaRPr lang="en-US" dirty="0"/>
          </a:p>
        </p:txBody>
      </p:sp>
      <p:sp>
        <p:nvSpPr>
          <p:cNvPr id="3" name="Subtitle 2"/>
          <p:cNvSpPr>
            <a:spLocks noGrp="1"/>
          </p:cNvSpPr>
          <p:nvPr>
            <p:ph type="subTitle" idx="1"/>
          </p:nvPr>
        </p:nvSpPr>
        <p:spPr>
          <a:xfrm>
            <a:off x="1371600" y="3505200"/>
            <a:ext cx="6400800" cy="1752600"/>
          </a:xfrm>
        </p:spPr>
        <p:txBody>
          <a:bodyPr/>
          <a:lstStyle/>
          <a:p>
            <a:r>
              <a:rPr lang="en-US" dirty="0" smtClean="0"/>
              <a:t>Spring Training: 2017</a:t>
            </a:r>
            <a:endParaRPr lang="en-US" dirty="0"/>
          </a:p>
        </p:txBody>
      </p:sp>
    </p:spTree>
    <p:extLst>
      <p:ext uri="{BB962C8B-B14F-4D97-AF65-F5344CB8AC3E}">
        <p14:creationId xmlns:p14="http://schemas.microsoft.com/office/powerpoint/2010/main" val="36574367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err="1" smtClean="0"/>
              <a:t>wOBA</a:t>
            </a:r>
            <a:r>
              <a:rPr lang="en-US" dirty="0" smtClean="0"/>
              <a:t>: Weighted On-Base Average</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pPr>
              <a:spcBef>
                <a:spcPts val="0"/>
              </a:spcBef>
            </a:pPr>
            <a:r>
              <a:rPr lang="en-US" sz="2000" b="1" dirty="0" smtClean="0"/>
              <a:t>Description</a:t>
            </a:r>
            <a:r>
              <a:rPr lang="en-US" sz="2000" b="1" dirty="0"/>
              <a:t>: </a:t>
            </a:r>
            <a:r>
              <a:rPr lang="en-US" sz="1800" dirty="0"/>
              <a:t>Weighted on Base Average is a more advanced version of OPS. In </a:t>
            </a:r>
            <a:r>
              <a:rPr lang="en-US" sz="1800" dirty="0" smtClean="0"/>
              <a:t>OPS and Slugging%, </a:t>
            </a:r>
            <a:r>
              <a:rPr lang="en-US" sz="1800" dirty="0"/>
              <a:t>each outcome is assigned a value equal to their base (single or walk = 1, double = 2, etc.). </a:t>
            </a:r>
            <a:r>
              <a:rPr lang="en-US" sz="1800" dirty="0" err="1"/>
              <a:t>wOBA</a:t>
            </a:r>
            <a:r>
              <a:rPr lang="en-US" sz="1800" dirty="0"/>
              <a:t> assigns an </a:t>
            </a:r>
            <a:r>
              <a:rPr lang="en-US" sz="1800" dirty="0" smtClean="0"/>
              <a:t>adjusted run </a:t>
            </a:r>
            <a:r>
              <a:rPr lang="en-US" sz="1800" dirty="0"/>
              <a:t>value to each outcome that better represents the average value of that result to the batting team’s chances of scoring runs. </a:t>
            </a:r>
            <a:r>
              <a:rPr lang="en-US" sz="1800" dirty="0" err="1"/>
              <a:t>wOBA</a:t>
            </a:r>
            <a:r>
              <a:rPr lang="en-US" sz="1800" dirty="0"/>
              <a:t> is on the same scale as On-Base Percentage (OBP</a:t>
            </a:r>
            <a:r>
              <a:rPr lang="en-US" sz="1800" dirty="0" smtClean="0"/>
              <a:t>).</a:t>
            </a:r>
          </a:p>
          <a:p>
            <a:pPr>
              <a:spcBef>
                <a:spcPts val="0"/>
              </a:spcBef>
            </a:pPr>
            <a:endParaRPr lang="en-US" sz="1800" dirty="0" smtClean="0"/>
          </a:p>
          <a:p>
            <a:pPr>
              <a:spcBef>
                <a:spcPts val="0"/>
              </a:spcBef>
            </a:pPr>
            <a:r>
              <a:rPr lang="en-US" sz="2000" b="1" dirty="0" smtClean="0"/>
              <a:t>Why it’s Important: </a:t>
            </a:r>
            <a:r>
              <a:rPr lang="en-US" sz="1800" dirty="0" err="1"/>
              <a:t>wOBA</a:t>
            </a:r>
            <a:r>
              <a:rPr lang="en-US" sz="1800" dirty="0"/>
              <a:t> is one of the most important and popular publically available catch-all offensive statistics that attempts to measure a player’s overall offensive value. If you could only look at 1 offensive statistic of a player, this would be a good choice.</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err="1"/>
              <a:t>wOBA</a:t>
            </a:r>
            <a:r>
              <a:rPr lang="en-US" sz="1800" dirty="0"/>
              <a:t> on most publicly available websites is not adjusted for park effects, meaning that batters that play in hitter-friendly parks will have slightly inflated </a:t>
            </a:r>
            <a:r>
              <a:rPr lang="en-US" sz="1800" dirty="0" err="1"/>
              <a:t>wOBAs</a:t>
            </a:r>
            <a:r>
              <a:rPr lang="en-US" sz="1800" dirty="0"/>
              <a:t>. </a:t>
            </a:r>
          </a:p>
        </p:txBody>
      </p:sp>
    </p:spTree>
    <p:extLst>
      <p:ext uri="{BB962C8B-B14F-4D97-AF65-F5344CB8AC3E}">
        <p14:creationId xmlns:p14="http://schemas.microsoft.com/office/powerpoint/2010/main" val="24853786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502" y="113810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0700" y="768768"/>
            <a:ext cx="685800" cy="369332"/>
          </a:xfrm>
          <a:prstGeom prst="rect">
            <a:avLst/>
          </a:prstGeom>
          <a:noFill/>
        </p:spPr>
        <p:txBody>
          <a:bodyPr wrap="square" rtlCol="0">
            <a:spAutoFit/>
          </a:bodyPr>
          <a:lstStyle/>
          <a:p>
            <a:r>
              <a:rPr lang="en-US" dirty="0" smtClean="0"/>
              <a:t>Elite</a:t>
            </a:r>
            <a:endParaRPr lang="en-US" dirty="0"/>
          </a:p>
        </p:txBody>
      </p:sp>
      <p:sp>
        <p:nvSpPr>
          <p:cNvPr id="12" name="TextBox 11"/>
          <p:cNvSpPr txBox="1"/>
          <p:nvPr/>
        </p:nvSpPr>
        <p:spPr>
          <a:xfrm>
            <a:off x="1712346" y="5168238"/>
            <a:ext cx="685800" cy="369332"/>
          </a:xfrm>
          <a:prstGeom prst="rect">
            <a:avLst/>
          </a:prstGeom>
          <a:noFill/>
        </p:spPr>
        <p:txBody>
          <a:bodyPr wrap="square" rtlCol="0">
            <a:spAutoFit/>
          </a:bodyPr>
          <a:lstStyle/>
          <a:p>
            <a:r>
              <a:rPr lang="en-US" dirty="0" smtClean="0"/>
              <a:t>Poor</a:t>
            </a:r>
          </a:p>
        </p:txBody>
      </p:sp>
      <p:sp>
        <p:nvSpPr>
          <p:cNvPr id="13" name="TextBox 12"/>
          <p:cNvSpPr txBox="1"/>
          <p:nvPr/>
        </p:nvSpPr>
        <p:spPr>
          <a:xfrm>
            <a:off x="6506092" y="722542"/>
            <a:ext cx="685800" cy="369332"/>
          </a:xfrm>
          <a:prstGeom prst="rect">
            <a:avLst/>
          </a:prstGeom>
          <a:noFill/>
        </p:spPr>
        <p:txBody>
          <a:bodyPr wrap="square" rtlCol="0">
            <a:spAutoFit/>
          </a:bodyPr>
          <a:lstStyle/>
          <a:p>
            <a:r>
              <a:rPr lang="en-US" dirty="0" smtClean="0"/>
              <a:t>Elite</a:t>
            </a:r>
            <a:endParaRPr lang="en-US" dirty="0"/>
          </a:p>
        </p:txBody>
      </p:sp>
      <p:sp>
        <p:nvSpPr>
          <p:cNvPr id="14" name="TextBox 13"/>
          <p:cNvSpPr txBox="1"/>
          <p:nvPr/>
        </p:nvSpPr>
        <p:spPr>
          <a:xfrm>
            <a:off x="6498748" y="5140135"/>
            <a:ext cx="647699" cy="369332"/>
          </a:xfrm>
          <a:prstGeom prst="rect">
            <a:avLst/>
          </a:prstGeom>
          <a:noFill/>
        </p:spPr>
        <p:txBody>
          <a:bodyPr wrap="square" rtlCol="0">
            <a:spAutoFit/>
          </a:bodyPr>
          <a:lstStyle/>
          <a:p>
            <a:r>
              <a:rPr lang="en-US" dirty="0" smtClean="0"/>
              <a:t>Poor</a:t>
            </a: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15945" y="3872551"/>
            <a:ext cx="1597095" cy="8970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2593" y="1721435"/>
            <a:ext cx="1499768" cy="843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Line Callout 1 19"/>
          <p:cNvSpPr/>
          <p:nvPr/>
        </p:nvSpPr>
        <p:spPr>
          <a:xfrm>
            <a:off x="2519962" y="1580489"/>
            <a:ext cx="1644083" cy="209498"/>
          </a:xfrm>
          <a:prstGeom prst="borderCallout1">
            <a:avLst>
              <a:gd name="adj1" fmla="val -205606"/>
              <a:gd name="adj2" fmla="val -28422"/>
              <a:gd name="adj3" fmla="val -209755"/>
              <a:gd name="adj4" fmla="val 6617"/>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Trout: .418</a:t>
            </a:r>
          </a:p>
        </p:txBody>
      </p:sp>
      <p:sp>
        <p:nvSpPr>
          <p:cNvPr id="22" name="Line Callout 1 21"/>
          <p:cNvSpPr/>
          <p:nvPr/>
        </p:nvSpPr>
        <p:spPr>
          <a:xfrm>
            <a:off x="238126" y="1668493"/>
            <a:ext cx="1552574" cy="209498"/>
          </a:xfrm>
          <a:prstGeom prst="borderCallout1">
            <a:avLst>
              <a:gd name="adj1" fmla="val 337176"/>
              <a:gd name="adj2" fmla="val 87732"/>
              <a:gd name="adj3" fmla="val 337107"/>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Adrian Gonzalez: .334</a:t>
            </a:r>
          </a:p>
        </p:txBody>
      </p:sp>
      <p:sp>
        <p:nvSpPr>
          <p:cNvPr id="23" name="Line Callout 1 22"/>
          <p:cNvSpPr/>
          <p:nvPr/>
        </p:nvSpPr>
        <p:spPr>
          <a:xfrm>
            <a:off x="2519962" y="3474623"/>
            <a:ext cx="1561046" cy="237508"/>
          </a:xfrm>
          <a:prstGeom prst="borderCallout1">
            <a:avLst>
              <a:gd name="adj1" fmla="val -188225"/>
              <a:gd name="adj2" fmla="val 2132"/>
              <a:gd name="adj3" fmla="val -186883"/>
              <a:gd name="adj4" fmla="val -3049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Yasiel</a:t>
            </a:r>
            <a:r>
              <a:rPr lang="en-US" sz="1200" dirty="0" smtClean="0">
                <a:solidFill>
                  <a:schemeClr val="tx1"/>
                </a:solidFill>
              </a:rPr>
              <a:t> </a:t>
            </a:r>
            <a:r>
              <a:rPr lang="en-US" sz="1200" dirty="0" err="1" smtClean="0">
                <a:solidFill>
                  <a:schemeClr val="tx1"/>
                </a:solidFill>
              </a:rPr>
              <a:t>Puig</a:t>
            </a:r>
            <a:r>
              <a:rPr lang="en-US" sz="1200" dirty="0" smtClean="0">
                <a:solidFill>
                  <a:schemeClr val="tx1"/>
                </a:solidFill>
              </a:rPr>
              <a:t>: .320</a:t>
            </a:r>
          </a:p>
        </p:txBody>
      </p:sp>
      <p:sp>
        <p:nvSpPr>
          <p:cNvPr id="24" name="Line Callout 1 23"/>
          <p:cNvSpPr/>
          <p:nvPr/>
        </p:nvSpPr>
        <p:spPr>
          <a:xfrm>
            <a:off x="2398146" y="5248155"/>
            <a:ext cx="1798766" cy="209498"/>
          </a:xfrm>
          <a:prstGeom prst="borderCallout1">
            <a:avLst>
              <a:gd name="adj1" fmla="val -254557"/>
              <a:gd name="adj2" fmla="val 12401"/>
              <a:gd name="adj3" fmla="val -250546"/>
              <a:gd name="adj4" fmla="val -1854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Adeiny</a:t>
            </a:r>
            <a:r>
              <a:rPr lang="en-US" sz="1200" dirty="0" smtClean="0">
                <a:solidFill>
                  <a:schemeClr val="tx1"/>
                </a:solidFill>
              </a:rPr>
              <a:t> </a:t>
            </a:r>
            <a:r>
              <a:rPr lang="en-US" sz="1200" dirty="0" err="1" smtClean="0">
                <a:solidFill>
                  <a:schemeClr val="tx1"/>
                </a:solidFill>
              </a:rPr>
              <a:t>Hechavarria</a:t>
            </a:r>
            <a:r>
              <a:rPr lang="en-US" sz="1200" dirty="0" smtClean="0">
                <a:solidFill>
                  <a:schemeClr val="tx1"/>
                </a:solidFill>
              </a:rPr>
              <a:t>: .256</a:t>
            </a:r>
          </a:p>
        </p:txBody>
      </p:sp>
      <p:sp>
        <p:nvSpPr>
          <p:cNvPr id="25" name="Line Callout 1 24"/>
          <p:cNvSpPr/>
          <p:nvPr/>
        </p:nvSpPr>
        <p:spPr>
          <a:xfrm>
            <a:off x="288427" y="4593307"/>
            <a:ext cx="1556491" cy="209498"/>
          </a:xfrm>
          <a:prstGeom prst="borderCallout1">
            <a:avLst>
              <a:gd name="adj1" fmla="val -307585"/>
              <a:gd name="adj2" fmla="val 84252"/>
              <a:gd name="adj3" fmla="val -307657"/>
              <a:gd name="adj4" fmla="val 11359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Danny Espinosa: .294</a:t>
            </a:r>
          </a:p>
        </p:txBody>
      </p:sp>
      <p:sp>
        <p:nvSpPr>
          <p:cNvPr id="26" name="Line Callout 1 25"/>
          <p:cNvSpPr/>
          <p:nvPr/>
        </p:nvSpPr>
        <p:spPr>
          <a:xfrm>
            <a:off x="4859746" y="4769586"/>
            <a:ext cx="1725462" cy="209498"/>
          </a:xfrm>
          <a:prstGeom prst="borderCallout1">
            <a:avLst>
              <a:gd name="adj1" fmla="val -246398"/>
              <a:gd name="adj2" fmla="val 94985"/>
              <a:gd name="adj3" fmla="val -246468"/>
              <a:gd name="adj4" fmla="val 11454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Ariel Sandoval: .285 (A+)</a:t>
            </a:r>
          </a:p>
        </p:txBody>
      </p:sp>
      <p:sp>
        <p:nvSpPr>
          <p:cNvPr id="27" name="Line Callout 1 26"/>
          <p:cNvSpPr/>
          <p:nvPr/>
        </p:nvSpPr>
        <p:spPr>
          <a:xfrm>
            <a:off x="4841494" y="2549527"/>
            <a:ext cx="1745999" cy="209498"/>
          </a:xfrm>
          <a:prstGeom prst="borderCallout1">
            <a:avLst>
              <a:gd name="adj1" fmla="val -217844"/>
              <a:gd name="adj2" fmla="val 94791"/>
              <a:gd name="adj3" fmla="val -217913"/>
              <a:gd name="adj4" fmla="val 11378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Willie Calhoun: .348 (AA)</a:t>
            </a:r>
          </a:p>
        </p:txBody>
      </p:sp>
      <p:sp>
        <p:nvSpPr>
          <p:cNvPr id="28" name="Line Callout 1 27"/>
          <p:cNvSpPr/>
          <p:nvPr/>
        </p:nvSpPr>
        <p:spPr>
          <a:xfrm>
            <a:off x="7157784" y="4342258"/>
            <a:ext cx="1879794" cy="209498"/>
          </a:xfrm>
          <a:prstGeom prst="borderCallout1">
            <a:avLst>
              <a:gd name="adj1" fmla="val 255339"/>
              <a:gd name="adj2" fmla="val 7069"/>
              <a:gd name="adj3" fmla="val 234876"/>
              <a:gd name="adj4" fmla="val -1800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Garrett Kennedy: .243 (A+)</a:t>
            </a:r>
          </a:p>
        </p:txBody>
      </p:sp>
      <p:sp>
        <p:nvSpPr>
          <p:cNvPr id="29" name="Line Callout 1 28"/>
          <p:cNvSpPr/>
          <p:nvPr/>
        </p:nvSpPr>
        <p:spPr>
          <a:xfrm>
            <a:off x="7097207" y="2273952"/>
            <a:ext cx="1717466" cy="209498"/>
          </a:xfrm>
          <a:prstGeom prst="borderCallout1">
            <a:avLst>
              <a:gd name="adj1" fmla="val -356538"/>
              <a:gd name="adj2" fmla="val 20316"/>
              <a:gd name="adj3" fmla="val -356604"/>
              <a:gd name="adj4" fmla="val -143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Andrew </a:t>
            </a:r>
            <a:r>
              <a:rPr lang="en-US" sz="1200" dirty="0" err="1" smtClean="0">
                <a:solidFill>
                  <a:schemeClr val="tx1"/>
                </a:solidFill>
              </a:rPr>
              <a:t>Toles</a:t>
            </a:r>
            <a:r>
              <a:rPr lang="en-US" sz="1200" dirty="0" smtClean="0">
                <a:solidFill>
                  <a:schemeClr val="tx1"/>
                </a:solidFill>
              </a:rPr>
              <a:t>: .389 (AA)</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3084" y="768768"/>
            <a:ext cx="1445553" cy="813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039" y="1877992"/>
            <a:ext cx="1360197" cy="9067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301" y="3559053"/>
            <a:ext cx="1257300" cy="1048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8462" y="4225455"/>
            <a:ext cx="1425098" cy="1017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46592" y="844994"/>
            <a:ext cx="910785" cy="14175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88775" y="4564414"/>
            <a:ext cx="1610774" cy="905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TextBox 32"/>
          <p:cNvSpPr txBox="1"/>
          <p:nvPr/>
        </p:nvSpPr>
        <p:spPr>
          <a:xfrm>
            <a:off x="-10278" y="445543"/>
            <a:ext cx="1628432" cy="923330"/>
          </a:xfrm>
          <a:prstGeom prst="rect">
            <a:avLst/>
          </a:prstGeom>
          <a:noFill/>
        </p:spPr>
        <p:txBody>
          <a:bodyPr wrap="square" rtlCol="0">
            <a:spAutoFit/>
          </a:bodyPr>
          <a:lstStyle/>
          <a:p>
            <a:r>
              <a:rPr lang="en-US" b="1" dirty="0" err="1" smtClean="0"/>
              <a:t>wOBA</a:t>
            </a:r>
            <a:r>
              <a:rPr lang="en-US" b="1" dirty="0" smtClean="0"/>
              <a:t>: Weighted On-Base Average</a:t>
            </a:r>
            <a:endParaRPr lang="en-US" b="1" dirty="0"/>
          </a:p>
        </p:txBody>
      </p:sp>
      <p:cxnSp>
        <p:nvCxnSpPr>
          <p:cNvPr id="34" name="Straight Connector 33"/>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.318</a:t>
            </a:r>
            <a:endParaRPr lang="en-US" sz="1200" b="1" dirty="0"/>
          </a:p>
        </p:txBody>
      </p:sp>
      <p:sp>
        <p:nvSpPr>
          <p:cNvPr id="36" name="TextBox 35"/>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.318</a:t>
            </a:r>
            <a:endParaRPr lang="en-US" sz="1200" b="1" dirty="0"/>
          </a:p>
        </p:txBody>
      </p:sp>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48406" y="2543551"/>
            <a:ext cx="1461690" cy="9283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63630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anim calcmode="lin" valueType="num">
                                      <p:cBhvr>
                                        <p:cTn id="8" dur="750" fill="hold"/>
                                        <p:tgtEl>
                                          <p:spTgt spid="32"/>
                                        </p:tgtEl>
                                        <p:attrNameLst>
                                          <p:attrName>ppt_x</p:attrName>
                                        </p:attrNameLst>
                                      </p:cBhvr>
                                      <p:tavLst>
                                        <p:tav tm="0">
                                          <p:val>
                                            <p:strVal val="#ppt_x"/>
                                          </p:val>
                                        </p:tav>
                                        <p:tav tm="100000">
                                          <p:val>
                                            <p:strVal val="#ppt_x"/>
                                          </p:val>
                                        </p:tav>
                                      </p:tavLst>
                                    </p:anim>
                                    <p:anim calcmode="lin" valueType="num">
                                      <p:cBhvr>
                                        <p:cTn id="9" dur="75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anim calcmode="lin" valueType="num">
                                      <p:cBhvr>
                                        <p:cTn id="24" dur="750" fill="hold"/>
                                        <p:tgtEl>
                                          <p:spTgt spid="26"/>
                                        </p:tgtEl>
                                        <p:attrNameLst>
                                          <p:attrName>ppt_x</p:attrName>
                                        </p:attrNameLst>
                                      </p:cBhvr>
                                      <p:tavLst>
                                        <p:tav tm="0">
                                          <p:val>
                                            <p:strVal val="#ppt_x"/>
                                          </p:val>
                                        </p:tav>
                                        <p:tav tm="100000">
                                          <p:val>
                                            <p:strVal val="#ppt_x"/>
                                          </p:val>
                                        </p:tav>
                                      </p:tavLst>
                                    </p:anim>
                                    <p:anim calcmode="lin" valueType="num">
                                      <p:cBhvr>
                                        <p:cTn id="25" dur="750" fill="hold"/>
                                        <p:tgtEl>
                                          <p:spTgt spid="2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anim calcmode="lin" valueType="num">
                                      <p:cBhvr>
                                        <p:cTn id="30" dur="750" fill="hold"/>
                                        <p:tgtEl>
                                          <p:spTgt spid="17"/>
                                        </p:tgtEl>
                                        <p:attrNameLst>
                                          <p:attrName>ppt_x</p:attrName>
                                        </p:attrNameLst>
                                      </p:cBhvr>
                                      <p:tavLst>
                                        <p:tav tm="0">
                                          <p:val>
                                            <p:strVal val="#ppt_x"/>
                                          </p:val>
                                        </p:tav>
                                        <p:tav tm="100000">
                                          <p:val>
                                            <p:strVal val="#ppt_x"/>
                                          </p:val>
                                        </p:tav>
                                      </p:tavLst>
                                    </p:anim>
                                    <p:anim calcmode="lin" valueType="num">
                                      <p:cBhvr>
                                        <p:cTn id="31" dur="75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750"/>
                                        <p:tgtEl>
                                          <p:spTgt spid="27"/>
                                        </p:tgtEl>
                                      </p:cBhvr>
                                    </p:animEffect>
                                    <p:anim calcmode="lin" valueType="num">
                                      <p:cBhvr>
                                        <p:cTn id="35" dur="750" fill="hold"/>
                                        <p:tgtEl>
                                          <p:spTgt spid="27"/>
                                        </p:tgtEl>
                                        <p:attrNameLst>
                                          <p:attrName>ppt_x</p:attrName>
                                        </p:attrNameLst>
                                      </p:cBhvr>
                                      <p:tavLst>
                                        <p:tav tm="0">
                                          <p:val>
                                            <p:strVal val="#ppt_x"/>
                                          </p:val>
                                        </p:tav>
                                        <p:tav tm="100000">
                                          <p:val>
                                            <p:strVal val="#ppt_x"/>
                                          </p:val>
                                        </p:tav>
                                      </p:tavLst>
                                    </p:anim>
                                    <p:anim calcmode="lin" valueType="num">
                                      <p:cBhvr>
                                        <p:cTn id="36" dur="75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750"/>
                                        <p:tgtEl>
                                          <p:spTgt spid="31"/>
                                        </p:tgtEl>
                                      </p:cBhvr>
                                    </p:animEffect>
                                    <p:anim calcmode="lin" valueType="num">
                                      <p:cBhvr>
                                        <p:cTn id="41" dur="750" fill="hold"/>
                                        <p:tgtEl>
                                          <p:spTgt spid="31"/>
                                        </p:tgtEl>
                                        <p:attrNameLst>
                                          <p:attrName>ppt_x</p:attrName>
                                        </p:attrNameLst>
                                      </p:cBhvr>
                                      <p:tavLst>
                                        <p:tav tm="0">
                                          <p:val>
                                            <p:strVal val="#ppt_x"/>
                                          </p:val>
                                        </p:tav>
                                        <p:tav tm="100000">
                                          <p:val>
                                            <p:strVal val="#ppt_x"/>
                                          </p:val>
                                        </p:tav>
                                      </p:tavLst>
                                    </p:anim>
                                    <p:anim calcmode="lin" valueType="num">
                                      <p:cBhvr>
                                        <p:cTn id="42" dur="75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wRC</a:t>
            </a:r>
            <a:r>
              <a:rPr lang="en-US" dirty="0" smtClean="0"/>
              <a:t>+: Weighted Runs Created Plus</a:t>
            </a:r>
            <a:endParaRPr lang="en-US" dirty="0"/>
          </a:p>
        </p:txBody>
      </p:sp>
      <p:sp>
        <p:nvSpPr>
          <p:cNvPr id="3" name="Content Placeholder 2"/>
          <p:cNvSpPr>
            <a:spLocks noGrp="1"/>
          </p:cNvSpPr>
          <p:nvPr>
            <p:ph idx="1"/>
          </p:nvPr>
        </p:nvSpPr>
        <p:spPr>
          <a:xfrm>
            <a:off x="457200" y="1295400"/>
            <a:ext cx="8229600" cy="4525963"/>
          </a:xfrm>
        </p:spPr>
        <p:txBody>
          <a:bodyPr>
            <a:normAutofit fontScale="92500" lnSpcReduction="20000"/>
          </a:bodyPr>
          <a:lstStyle/>
          <a:p>
            <a:pPr>
              <a:spcBef>
                <a:spcPts val="0"/>
              </a:spcBef>
            </a:pPr>
            <a:r>
              <a:rPr lang="en-US" sz="2000" b="1" dirty="0" smtClean="0"/>
              <a:t>Description: </a:t>
            </a:r>
            <a:r>
              <a:rPr lang="en-US" sz="1900" dirty="0" err="1" smtClean="0"/>
              <a:t>wRC</a:t>
            </a:r>
            <a:r>
              <a:rPr lang="en-US" sz="1900" dirty="0" smtClean="0"/>
              <a:t>+ is very similar to </a:t>
            </a:r>
            <a:r>
              <a:rPr lang="en-US" sz="1900" dirty="0" err="1" smtClean="0"/>
              <a:t>wOBA</a:t>
            </a:r>
            <a:r>
              <a:rPr lang="en-US" sz="1900" dirty="0" smtClean="0"/>
              <a:t>, but it is scaled to 100 where 100 is league average for that season in those ballparks. If a player or team’s </a:t>
            </a:r>
            <a:r>
              <a:rPr lang="en-US" sz="1900" dirty="0" err="1" smtClean="0"/>
              <a:t>wRC</a:t>
            </a:r>
            <a:r>
              <a:rPr lang="en-US" sz="1900" dirty="0" smtClean="0"/>
              <a:t>+ is 107, that means that his offensive production was worth 7% more runs than the league average hitter, after accounting for the parks he played in. For example, in 2015, Andrew </a:t>
            </a:r>
            <a:r>
              <a:rPr lang="en-US" sz="1900" dirty="0" err="1" smtClean="0"/>
              <a:t>McCutchen</a:t>
            </a:r>
            <a:r>
              <a:rPr lang="en-US" sz="1900" dirty="0" smtClean="0"/>
              <a:t> had an .889 OPS which translated to a 146 </a:t>
            </a:r>
            <a:r>
              <a:rPr lang="en-US" sz="1900" dirty="0" err="1" smtClean="0"/>
              <a:t>wRC</a:t>
            </a:r>
            <a:r>
              <a:rPr lang="en-US" sz="1900" dirty="0" smtClean="0"/>
              <a:t>+, while Nolan </a:t>
            </a:r>
            <a:r>
              <a:rPr lang="en-US" sz="1900" dirty="0" err="1" smtClean="0"/>
              <a:t>Arenado</a:t>
            </a:r>
            <a:r>
              <a:rPr lang="en-US" sz="1900" dirty="0" smtClean="0"/>
              <a:t> had an .898 OPS which translated to a 119 </a:t>
            </a:r>
            <a:r>
              <a:rPr lang="en-US" sz="1900" dirty="0" err="1" smtClean="0"/>
              <a:t>wRC</a:t>
            </a:r>
            <a:r>
              <a:rPr lang="en-US" sz="1900" dirty="0" smtClean="0"/>
              <a:t>+ because of the parks they played in (PNC vs. Coors).</a:t>
            </a:r>
          </a:p>
          <a:p>
            <a:pPr>
              <a:spcBef>
                <a:spcPts val="0"/>
              </a:spcBef>
            </a:pPr>
            <a:endParaRPr lang="en-US" sz="1800" dirty="0" smtClean="0"/>
          </a:p>
          <a:p>
            <a:pPr>
              <a:spcBef>
                <a:spcPts val="0"/>
              </a:spcBef>
            </a:pPr>
            <a:r>
              <a:rPr lang="en-US" sz="2000" b="1" dirty="0" smtClean="0"/>
              <a:t>Why it’s Important: </a:t>
            </a:r>
            <a:r>
              <a:rPr lang="en-US" sz="1900" dirty="0" smtClean="0"/>
              <a:t>Along with </a:t>
            </a:r>
            <a:r>
              <a:rPr lang="en-US" sz="1900" dirty="0" err="1" smtClean="0"/>
              <a:t>wOBA</a:t>
            </a:r>
            <a:r>
              <a:rPr lang="en-US" sz="1900" dirty="0" smtClean="0"/>
              <a:t>, </a:t>
            </a:r>
            <a:r>
              <a:rPr lang="en-US" sz="1900" dirty="0" err="1"/>
              <a:t>w</a:t>
            </a:r>
            <a:r>
              <a:rPr lang="en-US" sz="1900" dirty="0" err="1" smtClean="0"/>
              <a:t>RC</a:t>
            </a:r>
            <a:r>
              <a:rPr lang="en-US" sz="1900" dirty="0" smtClean="0"/>
              <a:t>+ is one of the most important and popular publically available catch-all offensive statistics that attempts to measure a player’s overall offensive value. If you could only look at 1 offensive statistic of a player, this would be a good choice.</a:t>
            </a:r>
          </a:p>
          <a:p>
            <a:pPr marL="0" indent="0">
              <a:spcBef>
                <a:spcPts val="0"/>
              </a:spcBef>
              <a:buNone/>
            </a:pPr>
            <a:endParaRPr lang="en-US" sz="2000" b="1" dirty="0" smtClean="0"/>
          </a:p>
          <a:p>
            <a:pPr>
              <a:spcBef>
                <a:spcPts val="0"/>
              </a:spcBef>
            </a:pPr>
            <a:r>
              <a:rPr lang="en-US" sz="2000" b="1" dirty="0" smtClean="0"/>
              <a:t>Why it Doesn’t Tell Us the Whole Picture: </a:t>
            </a:r>
            <a:r>
              <a:rPr lang="en-US" sz="1900" dirty="0" err="1"/>
              <a:t>w</a:t>
            </a:r>
            <a:r>
              <a:rPr lang="en-US" sz="1900" dirty="0" err="1" smtClean="0"/>
              <a:t>RC</a:t>
            </a:r>
            <a:r>
              <a:rPr lang="en-US" sz="1900" dirty="0" smtClean="0"/>
              <a:t>+ is only indicative of a player’s season-to-date offensive performance. Thus, it doesn’t necessarily factor luck into account. Therefore, it is not necessarily predictive of future performance. For example, if a player is batting .400 due in part to an astronomical BABIP, just like we</a:t>
            </a:r>
            <a:r>
              <a:rPr lang="en-US" sz="1900" dirty="0"/>
              <a:t> </a:t>
            </a:r>
            <a:r>
              <a:rPr lang="en-US" sz="1900" dirty="0" smtClean="0"/>
              <a:t>could expect his batting average to regress because of his high BABIP, we could expect his </a:t>
            </a:r>
            <a:r>
              <a:rPr lang="en-US" sz="1900" dirty="0" err="1" smtClean="0"/>
              <a:t>wRC</a:t>
            </a:r>
            <a:r>
              <a:rPr lang="en-US" sz="1900" dirty="0" smtClean="0"/>
              <a:t>+ to regress as well. </a:t>
            </a:r>
            <a:endParaRPr lang="en-US" sz="1900" dirty="0"/>
          </a:p>
        </p:txBody>
      </p:sp>
    </p:spTree>
    <p:extLst>
      <p:ext uri="{BB962C8B-B14F-4D97-AF65-F5344CB8AC3E}">
        <p14:creationId xmlns:p14="http://schemas.microsoft.com/office/powerpoint/2010/main" val="10546930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4035" y="695050"/>
            <a:ext cx="685800" cy="369332"/>
          </a:xfrm>
          <a:prstGeom prst="rect">
            <a:avLst/>
          </a:prstGeom>
          <a:noFill/>
        </p:spPr>
        <p:txBody>
          <a:bodyPr wrap="square" rtlCol="0">
            <a:spAutoFit/>
          </a:bodyPr>
          <a:lstStyle/>
          <a:p>
            <a:r>
              <a:rPr lang="en-US" dirty="0" smtClean="0"/>
              <a:t>Elite</a:t>
            </a:r>
            <a:endParaRPr lang="en-US" dirty="0"/>
          </a:p>
        </p:txBody>
      </p:sp>
      <p:sp>
        <p:nvSpPr>
          <p:cNvPr id="12" name="TextBox 11"/>
          <p:cNvSpPr txBox="1"/>
          <p:nvPr/>
        </p:nvSpPr>
        <p:spPr>
          <a:xfrm>
            <a:off x="1718651" y="5068834"/>
            <a:ext cx="685800" cy="369332"/>
          </a:xfrm>
          <a:prstGeom prst="rect">
            <a:avLst/>
          </a:prstGeom>
          <a:noFill/>
        </p:spPr>
        <p:txBody>
          <a:bodyPr wrap="square" rtlCol="0">
            <a:spAutoFit/>
          </a:bodyPr>
          <a:lstStyle/>
          <a:p>
            <a:r>
              <a:rPr lang="en-US" dirty="0" smtClean="0"/>
              <a:t>Poor</a:t>
            </a:r>
          </a:p>
        </p:txBody>
      </p:sp>
      <p:sp>
        <p:nvSpPr>
          <p:cNvPr id="13" name="TextBox 12"/>
          <p:cNvSpPr txBox="1"/>
          <p:nvPr/>
        </p:nvSpPr>
        <p:spPr>
          <a:xfrm>
            <a:off x="6509607" y="723304"/>
            <a:ext cx="685800" cy="369332"/>
          </a:xfrm>
          <a:prstGeom prst="rect">
            <a:avLst/>
          </a:prstGeom>
          <a:noFill/>
        </p:spPr>
        <p:txBody>
          <a:bodyPr wrap="square" rtlCol="0">
            <a:spAutoFit/>
          </a:bodyPr>
          <a:lstStyle/>
          <a:p>
            <a:r>
              <a:rPr lang="en-US" dirty="0" smtClean="0"/>
              <a:t>Elite</a:t>
            </a:r>
            <a:endParaRPr lang="en-US" dirty="0"/>
          </a:p>
        </p:txBody>
      </p:sp>
      <p:sp>
        <p:nvSpPr>
          <p:cNvPr id="14" name="TextBox 13"/>
          <p:cNvSpPr txBox="1"/>
          <p:nvPr/>
        </p:nvSpPr>
        <p:spPr>
          <a:xfrm>
            <a:off x="6506719" y="5075338"/>
            <a:ext cx="647700" cy="369332"/>
          </a:xfrm>
          <a:prstGeom prst="rect">
            <a:avLst/>
          </a:prstGeom>
          <a:noFill/>
        </p:spPr>
        <p:txBody>
          <a:bodyPr wrap="square" rtlCol="0">
            <a:spAutoFit/>
          </a:bodyPr>
          <a:lstStyle/>
          <a:p>
            <a:r>
              <a:rPr lang="en-US" dirty="0" smtClean="0"/>
              <a:t>Poor</a:t>
            </a:r>
          </a:p>
        </p:txBody>
      </p:sp>
      <p:sp>
        <p:nvSpPr>
          <p:cNvPr id="20" name="Line Callout 1 19"/>
          <p:cNvSpPr/>
          <p:nvPr/>
        </p:nvSpPr>
        <p:spPr>
          <a:xfrm>
            <a:off x="2347170" y="1509700"/>
            <a:ext cx="1527042" cy="209498"/>
          </a:xfrm>
          <a:prstGeom prst="borderCallout1">
            <a:avLst>
              <a:gd name="adj1" fmla="val -164814"/>
              <a:gd name="adj2" fmla="val -19586"/>
              <a:gd name="adj3" fmla="val -164884"/>
              <a:gd name="adj4" fmla="val 3216"/>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Trout: 171</a:t>
            </a:r>
          </a:p>
        </p:txBody>
      </p:sp>
      <p:sp>
        <p:nvSpPr>
          <p:cNvPr id="22" name="Line Callout 1 21"/>
          <p:cNvSpPr/>
          <p:nvPr/>
        </p:nvSpPr>
        <p:spPr>
          <a:xfrm>
            <a:off x="208437" y="2655696"/>
            <a:ext cx="1552574" cy="209498"/>
          </a:xfrm>
          <a:prstGeom prst="borderCallout1">
            <a:avLst>
              <a:gd name="adj1" fmla="val -217844"/>
              <a:gd name="adj2" fmla="val 100175"/>
              <a:gd name="adj3" fmla="val -217913"/>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Justin Turner: 124</a:t>
            </a:r>
          </a:p>
        </p:txBody>
      </p:sp>
      <p:sp>
        <p:nvSpPr>
          <p:cNvPr id="23" name="Line Callout 1 22"/>
          <p:cNvSpPr/>
          <p:nvPr/>
        </p:nvSpPr>
        <p:spPr>
          <a:xfrm>
            <a:off x="2371903" y="3388762"/>
            <a:ext cx="1477577" cy="227731"/>
          </a:xfrm>
          <a:prstGeom prst="borderCallout1">
            <a:avLst>
              <a:gd name="adj1" fmla="val -160339"/>
              <a:gd name="adj2" fmla="val 7971"/>
              <a:gd name="adj3" fmla="val -161743"/>
              <a:gd name="adj4" fmla="val -2266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Eric Hosmer: 101</a:t>
            </a:r>
          </a:p>
        </p:txBody>
      </p:sp>
      <p:sp>
        <p:nvSpPr>
          <p:cNvPr id="24" name="Line Callout 1 23"/>
          <p:cNvSpPr/>
          <p:nvPr/>
        </p:nvSpPr>
        <p:spPr>
          <a:xfrm>
            <a:off x="2329664" y="5032030"/>
            <a:ext cx="1602433" cy="209498"/>
          </a:xfrm>
          <a:prstGeom prst="borderCallout1">
            <a:avLst>
              <a:gd name="adj1" fmla="val -234161"/>
              <a:gd name="adj2" fmla="val 680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Nick Ahmed: 42</a:t>
            </a:r>
          </a:p>
        </p:txBody>
      </p:sp>
      <p:sp>
        <p:nvSpPr>
          <p:cNvPr id="25" name="Line Callout 1 24"/>
          <p:cNvSpPr/>
          <p:nvPr/>
        </p:nvSpPr>
        <p:spPr>
          <a:xfrm>
            <a:off x="234218" y="4346863"/>
            <a:ext cx="1556491" cy="209498"/>
          </a:xfrm>
          <a:prstGeom prst="borderCallout1">
            <a:avLst>
              <a:gd name="adj1" fmla="val -258636"/>
              <a:gd name="adj2" fmla="val 96880"/>
              <a:gd name="adj3" fmla="val -257527"/>
              <a:gd name="adj4" fmla="val 11947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Jason Heyward: 72</a:t>
            </a:r>
          </a:p>
        </p:txBody>
      </p:sp>
      <p:sp>
        <p:nvSpPr>
          <p:cNvPr id="26" name="Line Callout 1 25"/>
          <p:cNvSpPr/>
          <p:nvPr/>
        </p:nvSpPr>
        <p:spPr>
          <a:xfrm>
            <a:off x="4732537" y="2734078"/>
            <a:ext cx="1777751" cy="209498"/>
          </a:xfrm>
          <a:prstGeom prst="borderCallout1">
            <a:avLst>
              <a:gd name="adj1" fmla="val -213765"/>
              <a:gd name="adj2" fmla="val 92640"/>
              <a:gd name="adj3" fmla="val -213834"/>
              <a:gd name="adj4" fmla="val 11727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Austin Barnes: 123 (AAA)</a:t>
            </a:r>
          </a:p>
        </p:txBody>
      </p:sp>
      <p:sp>
        <p:nvSpPr>
          <p:cNvPr id="27" name="Line Callout 1 26"/>
          <p:cNvSpPr/>
          <p:nvPr/>
        </p:nvSpPr>
        <p:spPr>
          <a:xfrm>
            <a:off x="7184546" y="4145778"/>
            <a:ext cx="1639323" cy="209498"/>
          </a:xfrm>
          <a:prstGeom prst="borderCallout1">
            <a:avLst>
              <a:gd name="adj1" fmla="val -247136"/>
              <a:gd name="adj2" fmla="val 5970"/>
              <a:gd name="adj3" fmla="val -247204"/>
              <a:gd name="adj4" fmla="val -2212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Brendon Davis: 86 (A)</a:t>
            </a:r>
          </a:p>
        </p:txBody>
      </p:sp>
      <p:sp>
        <p:nvSpPr>
          <p:cNvPr id="28" name="Line Callout 1 27"/>
          <p:cNvSpPr/>
          <p:nvPr/>
        </p:nvSpPr>
        <p:spPr>
          <a:xfrm>
            <a:off x="4828502" y="5075338"/>
            <a:ext cx="1660838" cy="209498"/>
          </a:xfrm>
          <a:prstGeom prst="borderCallout1">
            <a:avLst>
              <a:gd name="adj1" fmla="val -201528"/>
              <a:gd name="adj2" fmla="val 120521"/>
              <a:gd name="adj3" fmla="val -201596"/>
              <a:gd name="adj4" fmla="val 9519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Cristian Gomez: 41 (A)</a:t>
            </a:r>
          </a:p>
        </p:txBody>
      </p:sp>
      <p:sp>
        <p:nvSpPr>
          <p:cNvPr id="29" name="Line Callout 1 28"/>
          <p:cNvSpPr/>
          <p:nvPr/>
        </p:nvSpPr>
        <p:spPr>
          <a:xfrm>
            <a:off x="7154419" y="1859972"/>
            <a:ext cx="1744746" cy="209498"/>
          </a:xfrm>
          <a:prstGeom prst="borderCallout1">
            <a:avLst>
              <a:gd name="adj1" fmla="val -197449"/>
              <a:gd name="adj2" fmla="val 5586"/>
              <a:gd name="adj3" fmla="val -197517"/>
              <a:gd name="adj4" fmla="val -1966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DJ Peters: 161 (SA)</a:t>
            </a:r>
          </a:p>
        </p:txBody>
      </p:sp>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4540" y="695050"/>
            <a:ext cx="1460167" cy="821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4440" y="1817482"/>
            <a:ext cx="1481369" cy="83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126" y="3479009"/>
            <a:ext cx="1541260" cy="867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5852" y="4111723"/>
            <a:ext cx="1468819" cy="9203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15052" y="962469"/>
            <a:ext cx="1578309" cy="8877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52518" y="1823970"/>
            <a:ext cx="1609811" cy="9055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8661" y="3210749"/>
            <a:ext cx="1471092" cy="940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TextBox 33"/>
          <p:cNvSpPr txBox="1"/>
          <p:nvPr/>
        </p:nvSpPr>
        <p:spPr>
          <a:xfrm>
            <a:off x="-10278" y="445543"/>
            <a:ext cx="1628432" cy="923330"/>
          </a:xfrm>
          <a:prstGeom prst="rect">
            <a:avLst/>
          </a:prstGeom>
          <a:noFill/>
        </p:spPr>
        <p:txBody>
          <a:bodyPr wrap="square" rtlCol="0">
            <a:spAutoFit/>
          </a:bodyPr>
          <a:lstStyle/>
          <a:p>
            <a:r>
              <a:rPr lang="en-US" b="1" dirty="0" err="1" smtClean="0"/>
              <a:t>wRC</a:t>
            </a:r>
            <a:r>
              <a:rPr lang="en-US" b="1" dirty="0" smtClean="0"/>
              <a:t>+: Weighted Runs Created</a:t>
            </a:r>
            <a:endParaRPr lang="en-US" b="1" dirty="0"/>
          </a:p>
        </p:txBody>
      </p:sp>
      <p:cxnSp>
        <p:nvCxnSpPr>
          <p:cNvPr id="35" name="Straight Connector 34"/>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100</a:t>
            </a:r>
            <a:endParaRPr lang="en-US" sz="1200" b="1" dirty="0"/>
          </a:p>
        </p:txBody>
      </p:sp>
      <p:sp>
        <p:nvSpPr>
          <p:cNvPr id="37" name="TextBox 36"/>
          <p:cNvSpPr txBox="1"/>
          <p:nvPr/>
        </p:nvSpPr>
        <p:spPr>
          <a:xfrm>
            <a:off x="5312376" y="3142223"/>
            <a:ext cx="1583724" cy="276999"/>
          </a:xfrm>
          <a:prstGeom prst="rect">
            <a:avLst/>
          </a:prstGeom>
          <a:noFill/>
        </p:spPr>
        <p:txBody>
          <a:bodyPr wrap="square" rtlCol="0">
            <a:spAutoFit/>
          </a:bodyPr>
          <a:lstStyle/>
          <a:p>
            <a:r>
              <a:rPr lang="en-US" sz="1200" b="1" dirty="0"/>
              <a:t>ML </a:t>
            </a:r>
            <a:r>
              <a:rPr lang="en-US" sz="1200" b="1" dirty="0" smtClean="0"/>
              <a:t>AVERAGE: </a:t>
            </a:r>
            <a:r>
              <a:rPr lang="en-US" sz="1200" b="1" dirty="0"/>
              <a:t> </a:t>
            </a:r>
            <a:r>
              <a:rPr lang="en-US" sz="1200" b="1" dirty="0" smtClean="0"/>
              <a:t>100</a:t>
            </a:r>
            <a:endParaRPr lang="en-US" sz="1200" b="1" dirty="0"/>
          </a:p>
        </p:txBody>
      </p:sp>
      <p:pic>
        <p:nvPicPr>
          <p:cNvPr id="2" name="Picture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51471" y="2483668"/>
            <a:ext cx="1358817" cy="9198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8897" y="4187591"/>
            <a:ext cx="1578217" cy="8877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0887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750"/>
                                        <p:tgtEl>
                                          <p:spTgt spid="33"/>
                                        </p:tgtEl>
                                      </p:cBhvr>
                                    </p:animEffect>
                                    <p:anim calcmode="lin" valueType="num">
                                      <p:cBhvr>
                                        <p:cTn id="19" dur="750" fill="hold"/>
                                        <p:tgtEl>
                                          <p:spTgt spid="33"/>
                                        </p:tgtEl>
                                        <p:attrNameLst>
                                          <p:attrName>ppt_x</p:attrName>
                                        </p:attrNameLst>
                                      </p:cBhvr>
                                      <p:tavLst>
                                        <p:tav tm="0">
                                          <p:val>
                                            <p:strVal val="#ppt_x"/>
                                          </p:val>
                                        </p:tav>
                                        <p:tav tm="100000">
                                          <p:val>
                                            <p:strVal val="#ppt_x"/>
                                          </p:val>
                                        </p:tav>
                                      </p:tavLst>
                                    </p:anim>
                                    <p:anim calcmode="lin" valueType="num">
                                      <p:cBhvr>
                                        <p:cTn id="20" dur="750" fill="hold"/>
                                        <p:tgtEl>
                                          <p:spTgt spid="3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750"/>
                                        <p:tgtEl>
                                          <p:spTgt spid="32"/>
                                        </p:tgtEl>
                                      </p:cBhvr>
                                    </p:animEffect>
                                    <p:anim calcmode="lin" valueType="num">
                                      <p:cBhvr>
                                        <p:cTn id="30" dur="750" fill="hold"/>
                                        <p:tgtEl>
                                          <p:spTgt spid="32"/>
                                        </p:tgtEl>
                                        <p:attrNameLst>
                                          <p:attrName>ppt_x</p:attrName>
                                        </p:attrNameLst>
                                      </p:cBhvr>
                                      <p:tavLst>
                                        <p:tav tm="0">
                                          <p:val>
                                            <p:strVal val="#ppt_x"/>
                                          </p:val>
                                        </p:tav>
                                        <p:tav tm="100000">
                                          <p:val>
                                            <p:strVal val="#ppt_x"/>
                                          </p:val>
                                        </p:tav>
                                      </p:tavLst>
                                    </p:anim>
                                    <p:anim calcmode="lin" valueType="num">
                                      <p:cBhvr>
                                        <p:cTn id="31" dur="750" fill="hold"/>
                                        <p:tgtEl>
                                          <p:spTgt spid="3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750"/>
                                        <p:tgtEl>
                                          <p:spTgt spid="21"/>
                                        </p:tgtEl>
                                      </p:cBhvr>
                                    </p:animEffect>
                                    <p:anim calcmode="lin" valueType="num">
                                      <p:cBhvr>
                                        <p:cTn id="41" dur="750" fill="hold"/>
                                        <p:tgtEl>
                                          <p:spTgt spid="21"/>
                                        </p:tgtEl>
                                        <p:attrNameLst>
                                          <p:attrName>ppt_x</p:attrName>
                                        </p:attrNameLst>
                                      </p:cBhvr>
                                      <p:tavLst>
                                        <p:tav tm="0">
                                          <p:val>
                                            <p:strVal val="#ppt_x"/>
                                          </p:val>
                                        </p:tav>
                                        <p:tav tm="100000">
                                          <p:val>
                                            <p:strVal val="#ppt_x"/>
                                          </p:val>
                                        </p:tav>
                                      </p:tavLst>
                                    </p:anim>
                                    <p:anim calcmode="lin" valueType="num">
                                      <p:cBhvr>
                                        <p:cTn id="42" dur="750" fill="hold"/>
                                        <p:tgtEl>
                                          <p:spTgt spid="2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 Velocity</a:t>
            </a:r>
            <a:endParaRPr lang="en-US" dirty="0"/>
          </a:p>
        </p:txBody>
      </p:sp>
      <p:sp>
        <p:nvSpPr>
          <p:cNvPr id="3" name="Content Placeholder 2"/>
          <p:cNvSpPr>
            <a:spLocks noGrp="1"/>
          </p:cNvSpPr>
          <p:nvPr>
            <p:ph idx="1"/>
          </p:nvPr>
        </p:nvSpPr>
        <p:spPr>
          <a:xfrm>
            <a:off x="457200" y="1455738"/>
            <a:ext cx="8229600" cy="4525963"/>
          </a:xfrm>
        </p:spPr>
        <p:txBody>
          <a:bodyPr>
            <a:normAutofit/>
          </a:bodyPr>
          <a:lstStyle/>
          <a:p>
            <a:pPr>
              <a:spcBef>
                <a:spcPts val="0"/>
              </a:spcBef>
            </a:pPr>
            <a:r>
              <a:rPr lang="en-US" sz="2000" b="1" dirty="0" smtClean="0"/>
              <a:t>Description</a:t>
            </a:r>
            <a:r>
              <a:rPr lang="en-US" sz="2000" b="1" dirty="0"/>
              <a:t>: </a:t>
            </a:r>
            <a:r>
              <a:rPr lang="en-US" sz="1800" dirty="0"/>
              <a:t>The average speed, in MPH, of batted balls in play</a:t>
            </a:r>
            <a:r>
              <a:rPr lang="en-US" sz="1800" dirty="0" smtClean="0"/>
              <a:t>.</a:t>
            </a:r>
          </a:p>
          <a:p>
            <a:pPr>
              <a:spcBef>
                <a:spcPts val="0"/>
              </a:spcBef>
            </a:pPr>
            <a:endParaRPr lang="en-US" sz="1800" dirty="0" smtClean="0"/>
          </a:p>
          <a:p>
            <a:pPr>
              <a:spcBef>
                <a:spcPts val="0"/>
              </a:spcBef>
            </a:pPr>
            <a:r>
              <a:rPr lang="en-US" sz="2000" b="1" dirty="0" smtClean="0"/>
              <a:t>Why it’s Important: </a:t>
            </a:r>
            <a:r>
              <a:rPr lang="en-US" sz="1800" dirty="0"/>
              <a:t>Generally speaking, harder contact equates to a higher chance any given batted ball has at becoming a hit and doing considerable damage.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While there is a solid correlation between average exit velocity and offensive production, it is far from perfect. While it is safe to assume that on average, hitting a batted ball harder is a good thing, there are still plenty of productive major leaguers with below average exit </a:t>
            </a:r>
            <a:r>
              <a:rPr lang="en-US" sz="1800" dirty="0" smtClean="0"/>
              <a:t>velocities who do other things well (decision making/plate discipline, bat to ball ability, etc.). </a:t>
            </a:r>
            <a:r>
              <a:rPr lang="en-US" sz="1800" dirty="0"/>
              <a:t>If anything, high exit velocity might be more indicative of a given player’s ability to hit for power rather than a given player’s overall offensive production. </a:t>
            </a:r>
          </a:p>
        </p:txBody>
      </p:sp>
    </p:spTree>
    <p:extLst>
      <p:ext uri="{BB962C8B-B14F-4D97-AF65-F5344CB8AC3E}">
        <p14:creationId xmlns:p14="http://schemas.microsoft.com/office/powerpoint/2010/main" val="3857271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ne Callout 1 19"/>
          <p:cNvSpPr/>
          <p:nvPr/>
        </p:nvSpPr>
        <p:spPr>
          <a:xfrm>
            <a:off x="2359344" y="1543102"/>
            <a:ext cx="1527042" cy="209498"/>
          </a:xfrm>
          <a:prstGeom prst="borderCallout1">
            <a:avLst>
              <a:gd name="adj1" fmla="val -164814"/>
              <a:gd name="adj2" fmla="val -19586"/>
              <a:gd name="adj3" fmla="val -164884"/>
              <a:gd name="adj4" fmla="val -142"/>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Nelson Cruz: 95.7</a:t>
            </a:r>
          </a:p>
        </p:txBody>
      </p:sp>
      <p:sp>
        <p:nvSpPr>
          <p:cNvPr id="22" name="Line Callout 1 21"/>
          <p:cNvSpPr/>
          <p:nvPr/>
        </p:nvSpPr>
        <p:spPr>
          <a:xfrm>
            <a:off x="254402" y="2778999"/>
            <a:ext cx="1552574" cy="209498"/>
          </a:xfrm>
          <a:prstGeom prst="borderCallout1">
            <a:avLst>
              <a:gd name="adj1" fmla="val -212584"/>
              <a:gd name="adj2" fmla="val 98756"/>
              <a:gd name="adj3" fmla="val -212654"/>
              <a:gd name="adj4" fmla="val 1160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Justin Turner: 90.9</a:t>
            </a:r>
          </a:p>
        </p:txBody>
      </p:sp>
      <p:sp>
        <p:nvSpPr>
          <p:cNvPr id="23" name="Line Callout 1 22"/>
          <p:cNvSpPr/>
          <p:nvPr/>
        </p:nvSpPr>
        <p:spPr>
          <a:xfrm>
            <a:off x="2382372" y="3653526"/>
            <a:ext cx="1477577" cy="262323"/>
          </a:xfrm>
          <a:prstGeom prst="borderCallout1">
            <a:avLst>
              <a:gd name="adj1" fmla="val -203720"/>
              <a:gd name="adj2" fmla="val 19156"/>
              <a:gd name="adj3" fmla="val -204182"/>
              <a:gd name="adj4" fmla="val -2191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Starlin</a:t>
            </a:r>
            <a:r>
              <a:rPr lang="en-US" sz="1200" dirty="0" smtClean="0">
                <a:solidFill>
                  <a:schemeClr val="tx1"/>
                </a:solidFill>
              </a:rPr>
              <a:t> Castro: 89.1</a:t>
            </a:r>
          </a:p>
        </p:txBody>
      </p:sp>
      <p:sp>
        <p:nvSpPr>
          <p:cNvPr id="24" name="Line Callout 1 23"/>
          <p:cNvSpPr/>
          <p:nvPr/>
        </p:nvSpPr>
        <p:spPr>
          <a:xfrm>
            <a:off x="2377567" y="5333416"/>
            <a:ext cx="1641314" cy="273375"/>
          </a:xfrm>
          <a:prstGeom prst="borderCallout1">
            <a:avLst>
              <a:gd name="adj1" fmla="val -154101"/>
              <a:gd name="adj2" fmla="val 6626"/>
              <a:gd name="adj3" fmla="val -154170"/>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Ben Revere: 83.7</a:t>
            </a:r>
          </a:p>
        </p:txBody>
      </p:sp>
      <p:sp>
        <p:nvSpPr>
          <p:cNvPr id="25" name="Line Callout 1 24"/>
          <p:cNvSpPr/>
          <p:nvPr/>
        </p:nvSpPr>
        <p:spPr>
          <a:xfrm>
            <a:off x="154235" y="4651865"/>
            <a:ext cx="1758354" cy="206246"/>
          </a:xfrm>
          <a:prstGeom prst="borderCallout1">
            <a:avLst>
              <a:gd name="adj1" fmla="val -232260"/>
              <a:gd name="adj2" fmla="val 93202"/>
              <a:gd name="adj3" fmla="val -231150"/>
              <a:gd name="adj4" fmla="val 1076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Brett Gardner: 86.9</a:t>
            </a:r>
          </a:p>
        </p:txBody>
      </p:sp>
      <p:sp>
        <p:nvSpPr>
          <p:cNvPr id="26" name="Line Callout 1 25"/>
          <p:cNvSpPr/>
          <p:nvPr/>
        </p:nvSpPr>
        <p:spPr>
          <a:xfrm>
            <a:off x="4755169" y="2182417"/>
            <a:ext cx="1777751" cy="209498"/>
          </a:xfrm>
          <a:prstGeom prst="borderCallout1">
            <a:avLst>
              <a:gd name="adj1" fmla="val -217844"/>
              <a:gd name="adj2" fmla="val 92159"/>
              <a:gd name="adj3" fmla="val -213834"/>
              <a:gd name="adj4" fmla="val 11727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Cody </a:t>
            </a:r>
            <a:r>
              <a:rPr lang="en-US" sz="1200" dirty="0" err="1" smtClean="0">
                <a:solidFill>
                  <a:schemeClr val="tx1"/>
                </a:solidFill>
              </a:rPr>
              <a:t>Bellinger</a:t>
            </a:r>
            <a:r>
              <a:rPr lang="en-US" sz="1200" dirty="0" smtClean="0">
                <a:solidFill>
                  <a:schemeClr val="tx1"/>
                </a:solidFill>
              </a:rPr>
              <a:t>: 93</a:t>
            </a:r>
          </a:p>
        </p:txBody>
      </p:sp>
      <p:sp>
        <p:nvSpPr>
          <p:cNvPr id="27" name="Line Callout 1 26"/>
          <p:cNvSpPr/>
          <p:nvPr/>
        </p:nvSpPr>
        <p:spPr>
          <a:xfrm>
            <a:off x="4740494" y="4793501"/>
            <a:ext cx="1875659" cy="207472"/>
          </a:xfrm>
          <a:prstGeom prst="borderCallout1">
            <a:avLst>
              <a:gd name="adj1" fmla="val -226102"/>
              <a:gd name="adj2" fmla="val 111368"/>
              <a:gd name="adj3" fmla="val -226169"/>
              <a:gd name="adj4" fmla="val 8779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Matt </a:t>
            </a:r>
            <a:r>
              <a:rPr lang="en-US" sz="1200" dirty="0" err="1" smtClean="0">
                <a:solidFill>
                  <a:schemeClr val="tx1"/>
                </a:solidFill>
              </a:rPr>
              <a:t>Beaty</a:t>
            </a:r>
            <a:r>
              <a:rPr lang="en-US" sz="1200" dirty="0" smtClean="0">
                <a:solidFill>
                  <a:schemeClr val="tx1"/>
                </a:solidFill>
              </a:rPr>
              <a:t>: 86</a:t>
            </a:r>
          </a:p>
        </p:txBody>
      </p:sp>
      <p:sp>
        <p:nvSpPr>
          <p:cNvPr id="28" name="Line Callout 1 27"/>
          <p:cNvSpPr/>
          <p:nvPr/>
        </p:nvSpPr>
        <p:spPr>
          <a:xfrm>
            <a:off x="7245489" y="5333416"/>
            <a:ext cx="1660838" cy="209498"/>
          </a:xfrm>
          <a:prstGeom prst="borderCallout1">
            <a:avLst>
              <a:gd name="adj1" fmla="val -164718"/>
              <a:gd name="adj2" fmla="val 5765"/>
              <a:gd name="adj3" fmla="val -164786"/>
              <a:gd name="adj4" fmla="val -2524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Tim </a:t>
            </a:r>
            <a:r>
              <a:rPr lang="en-US" sz="1200" dirty="0" err="1" smtClean="0">
                <a:solidFill>
                  <a:schemeClr val="tx1"/>
                </a:solidFill>
              </a:rPr>
              <a:t>Locastro</a:t>
            </a:r>
            <a:r>
              <a:rPr lang="en-US" sz="1200" dirty="0" smtClean="0">
                <a:solidFill>
                  <a:schemeClr val="tx1"/>
                </a:solidFill>
              </a:rPr>
              <a:t>: 83</a:t>
            </a:r>
          </a:p>
        </p:txBody>
      </p:sp>
      <p:sp>
        <p:nvSpPr>
          <p:cNvPr id="29" name="Line Callout 1 28"/>
          <p:cNvSpPr/>
          <p:nvPr/>
        </p:nvSpPr>
        <p:spPr>
          <a:xfrm>
            <a:off x="7131379" y="1543102"/>
            <a:ext cx="1676582" cy="242533"/>
          </a:xfrm>
          <a:prstGeom prst="borderCallout1">
            <a:avLst>
              <a:gd name="adj1" fmla="val -182804"/>
              <a:gd name="adj2" fmla="val 10157"/>
              <a:gd name="adj3" fmla="val -179348"/>
              <a:gd name="adj4" fmla="val -1966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Ibandel</a:t>
            </a:r>
            <a:r>
              <a:rPr lang="en-US" sz="1200" dirty="0" smtClean="0">
                <a:solidFill>
                  <a:schemeClr val="tx1"/>
                </a:solidFill>
              </a:rPr>
              <a:t> Isabel: 97</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2710" y="728986"/>
            <a:ext cx="1447315" cy="814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986" y="1973748"/>
            <a:ext cx="1444403" cy="8124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212" y="3782901"/>
            <a:ext cx="1537949" cy="8650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5018" y="4471891"/>
            <a:ext cx="1566411" cy="8615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45489" y="582984"/>
            <a:ext cx="1450451" cy="9681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6640" y="1108809"/>
            <a:ext cx="1483365" cy="10606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97415" y="4462290"/>
            <a:ext cx="1556985" cy="8758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6264" y="3856773"/>
            <a:ext cx="1665293" cy="936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10278" y="445543"/>
            <a:ext cx="1628432" cy="369332"/>
          </a:xfrm>
          <a:prstGeom prst="rect">
            <a:avLst/>
          </a:prstGeom>
          <a:noFill/>
        </p:spPr>
        <p:txBody>
          <a:bodyPr wrap="square" rtlCol="0">
            <a:spAutoFit/>
          </a:bodyPr>
          <a:lstStyle/>
          <a:p>
            <a:r>
              <a:rPr lang="en-US" b="1" dirty="0" smtClean="0"/>
              <a:t>Exit Velocity</a:t>
            </a:r>
            <a:endParaRPr lang="en-US" b="1" dirty="0"/>
          </a:p>
        </p:txBody>
      </p:sp>
      <p:cxnSp>
        <p:nvCxnSpPr>
          <p:cNvPr id="36" name="Straight Connector 35"/>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89.2</a:t>
            </a:r>
            <a:endParaRPr lang="en-US" sz="1200" b="1" dirty="0"/>
          </a:p>
        </p:txBody>
      </p:sp>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50319" y="2284948"/>
            <a:ext cx="941681" cy="1368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p:cNvSpPr txBox="1"/>
          <p:nvPr/>
        </p:nvSpPr>
        <p:spPr>
          <a:xfrm>
            <a:off x="1714035" y="695050"/>
            <a:ext cx="685800" cy="369332"/>
          </a:xfrm>
          <a:prstGeom prst="rect">
            <a:avLst/>
          </a:prstGeom>
          <a:noFill/>
        </p:spPr>
        <p:txBody>
          <a:bodyPr wrap="square" rtlCol="0">
            <a:spAutoFit/>
          </a:bodyPr>
          <a:lstStyle/>
          <a:p>
            <a:r>
              <a:rPr lang="en-US" dirty="0" smtClean="0"/>
              <a:t>Elite</a:t>
            </a:r>
            <a:endParaRPr lang="en-US" dirty="0"/>
          </a:p>
        </p:txBody>
      </p:sp>
      <p:sp>
        <p:nvSpPr>
          <p:cNvPr id="31" name="TextBox 30"/>
          <p:cNvSpPr txBox="1"/>
          <p:nvPr/>
        </p:nvSpPr>
        <p:spPr>
          <a:xfrm>
            <a:off x="6509607" y="723304"/>
            <a:ext cx="685800" cy="369332"/>
          </a:xfrm>
          <a:prstGeom prst="rect">
            <a:avLst/>
          </a:prstGeom>
          <a:noFill/>
        </p:spPr>
        <p:txBody>
          <a:bodyPr wrap="square" rtlCol="0">
            <a:spAutoFit/>
          </a:bodyPr>
          <a:lstStyle/>
          <a:p>
            <a:r>
              <a:rPr lang="en-US" dirty="0" smtClean="0"/>
              <a:t>Elite</a:t>
            </a:r>
            <a:endParaRPr lang="en-US" dirty="0"/>
          </a:p>
        </p:txBody>
      </p:sp>
      <p:sp>
        <p:nvSpPr>
          <p:cNvPr id="32" name="TextBox 31"/>
          <p:cNvSpPr txBox="1"/>
          <p:nvPr/>
        </p:nvSpPr>
        <p:spPr>
          <a:xfrm>
            <a:off x="1718651" y="5068834"/>
            <a:ext cx="685800" cy="369332"/>
          </a:xfrm>
          <a:prstGeom prst="rect">
            <a:avLst/>
          </a:prstGeom>
          <a:noFill/>
        </p:spPr>
        <p:txBody>
          <a:bodyPr wrap="square" rtlCol="0">
            <a:spAutoFit/>
          </a:bodyPr>
          <a:lstStyle/>
          <a:p>
            <a:r>
              <a:rPr lang="en-US" dirty="0" smtClean="0"/>
              <a:t>Poor</a:t>
            </a:r>
          </a:p>
        </p:txBody>
      </p:sp>
      <p:sp>
        <p:nvSpPr>
          <p:cNvPr id="33" name="TextBox 32"/>
          <p:cNvSpPr txBox="1"/>
          <p:nvPr/>
        </p:nvSpPr>
        <p:spPr>
          <a:xfrm>
            <a:off x="6506719" y="5075338"/>
            <a:ext cx="647700" cy="369332"/>
          </a:xfrm>
          <a:prstGeom prst="rect">
            <a:avLst/>
          </a:prstGeom>
          <a:noFill/>
        </p:spPr>
        <p:txBody>
          <a:bodyPr wrap="square" rtlCol="0">
            <a:spAutoFit/>
          </a:bodyPr>
          <a:lstStyle/>
          <a:p>
            <a:r>
              <a:rPr lang="en-US" dirty="0" smtClean="0"/>
              <a:t>Poor</a:t>
            </a:r>
          </a:p>
        </p:txBody>
      </p:sp>
      <p:sp>
        <p:nvSpPr>
          <p:cNvPr id="39" name="TextBox 38"/>
          <p:cNvSpPr txBox="1"/>
          <p:nvPr/>
        </p:nvSpPr>
        <p:spPr>
          <a:xfrm>
            <a:off x="7696200" y="3108877"/>
            <a:ext cx="1583724" cy="276999"/>
          </a:xfrm>
          <a:prstGeom prst="rect">
            <a:avLst/>
          </a:prstGeom>
          <a:noFill/>
        </p:spPr>
        <p:txBody>
          <a:bodyPr wrap="square" rtlCol="0">
            <a:spAutoFit/>
          </a:bodyPr>
          <a:lstStyle/>
          <a:p>
            <a:r>
              <a:rPr lang="en-US" sz="1200" b="1" dirty="0"/>
              <a:t>ML </a:t>
            </a:r>
            <a:r>
              <a:rPr lang="en-US" sz="1200" b="1" dirty="0" smtClean="0"/>
              <a:t>AVERAGE: 89.2</a:t>
            </a:r>
            <a:endParaRPr lang="en-US" sz="1200" b="1" dirty="0"/>
          </a:p>
        </p:txBody>
      </p:sp>
    </p:spTree>
    <p:extLst>
      <p:ext uri="{BB962C8B-B14F-4D97-AF65-F5344CB8AC3E}">
        <p14:creationId xmlns:p14="http://schemas.microsoft.com/office/powerpoint/2010/main" val="273801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anim calcmode="lin" valueType="num">
                                      <p:cBhvr>
                                        <p:cTn id="8" dur="750" fill="hold"/>
                                        <p:tgtEl>
                                          <p:spTgt spid="18"/>
                                        </p:tgtEl>
                                        <p:attrNameLst>
                                          <p:attrName>ppt_x</p:attrName>
                                        </p:attrNameLst>
                                      </p:cBhvr>
                                      <p:tavLst>
                                        <p:tav tm="0">
                                          <p:val>
                                            <p:strVal val="#ppt_x"/>
                                          </p:val>
                                        </p:tav>
                                        <p:tav tm="100000">
                                          <p:val>
                                            <p:strVal val="#ppt_x"/>
                                          </p:val>
                                        </p:tav>
                                      </p:tavLst>
                                    </p:anim>
                                    <p:anim calcmode="lin" valueType="num">
                                      <p:cBhvr>
                                        <p:cTn id="9" dur="75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750"/>
                                        <p:tgtEl>
                                          <p:spTgt spid="34"/>
                                        </p:tgtEl>
                                      </p:cBhvr>
                                    </p:animEffect>
                                    <p:anim calcmode="lin" valueType="num">
                                      <p:cBhvr>
                                        <p:cTn id="19" dur="750" fill="hold"/>
                                        <p:tgtEl>
                                          <p:spTgt spid="34"/>
                                        </p:tgtEl>
                                        <p:attrNameLst>
                                          <p:attrName>ppt_x</p:attrName>
                                        </p:attrNameLst>
                                      </p:cBhvr>
                                      <p:tavLst>
                                        <p:tav tm="0">
                                          <p:val>
                                            <p:strVal val="#ppt_x"/>
                                          </p:val>
                                        </p:tav>
                                        <p:tav tm="100000">
                                          <p:val>
                                            <p:strVal val="#ppt_x"/>
                                          </p:val>
                                        </p:tav>
                                      </p:tavLst>
                                    </p:anim>
                                    <p:anim calcmode="lin" valueType="num">
                                      <p:cBhvr>
                                        <p:cTn id="20" dur="750" fill="hold"/>
                                        <p:tgtEl>
                                          <p:spTgt spid="3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750"/>
                                        <p:tgtEl>
                                          <p:spTgt spid="16"/>
                                        </p:tgtEl>
                                      </p:cBhvr>
                                    </p:animEffect>
                                    <p:anim calcmode="lin" valueType="num">
                                      <p:cBhvr>
                                        <p:cTn id="30" dur="750" fill="hold"/>
                                        <p:tgtEl>
                                          <p:spTgt spid="16"/>
                                        </p:tgtEl>
                                        <p:attrNameLst>
                                          <p:attrName>ppt_x</p:attrName>
                                        </p:attrNameLst>
                                      </p:cBhvr>
                                      <p:tavLst>
                                        <p:tav tm="0">
                                          <p:val>
                                            <p:strVal val="#ppt_x"/>
                                          </p:val>
                                        </p:tav>
                                        <p:tav tm="100000">
                                          <p:val>
                                            <p:strVal val="#ppt_x"/>
                                          </p:val>
                                        </p:tav>
                                      </p:tavLst>
                                    </p:anim>
                                    <p:anim calcmode="lin" valueType="num">
                                      <p:cBhvr>
                                        <p:cTn id="31" dur="75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anim calcmode="lin" valueType="num">
                                      <p:cBhvr>
                                        <p:cTn id="41" dur="750" fill="hold"/>
                                        <p:tgtEl>
                                          <p:spTgt spid="15"/>
                                        </p:tgtEl>
                                        <p:attrNameLst>
                                          <p:attrName>ppt_x</p:attrName>
                                        </p:attrNameLst>
                                      </p:cBhvr>
                                      <p:tavLst>
                                        <p:tav tm="0">
                                          <p:val>
                                            <p:strVal val="#ppt_x"/>
                                          </p:val>
                                        </p:tav>
                                        <p:tav tm="100000">
                                          <p:val>
                                            <p:strVal val="#ppt_x"/>
                                          </p:val>
                                        </p:tav>
                                      </p:tavLst>
                                    </p:anim>
                                    <p:anim calcmode="lin" valueType="num">
                                      <p:cBhvr>
                                        <p:cTn id="42" dur="75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Swing%: Swing Rate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 </a:t>
            </a:r>
            <a:r>
              <a:rPr lang="en-US" sz="1800" dirty="0"/>
              <a:t>The percentage of pitches that are swung at.</a:t>
            </a:r>
          </a:p>
          <a:p>
            <a:pPr>
              <a:spcBef>
                <a:spcPts val="0"/>
              </a:spcBef>
            </a:pPr>
            <a:endParaRPr lang="en-US" sz="2000" dirty="0" smtClean="0"/>
          </a:p>
          <a:p>
            <a:pPr>
              <a:spcBef>
                <a:spcPts val="0"/>
              </a:spcBef>
            </a:pPr>
            <a:r>
              <a:rPr lang="en-US" sz="2000" b="1" dirty="0" smtClean="0"/>
              <a:t>Why it’s Important: </a:t>
            </a:r>
            <a:r>
              <a:rPr lang="en-US" sz="1800" dirty="0"/>
              <a:t>Swing rate is indicative of a given batter’s aggressiveness and can lend valuable insight when game planning how to pitch to a given batter.</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Swing% does not tell us how often a given player swings at pitches inside the strike zone versus how often he swings outside of the strike zone. Thus, </a:t>
            </a:r>
            <a:r>
              <a:rPr lang="en-US" sz="1800" dirty="0" smtClean="0"/>
              <a:t>while these are generally correlated, Swing% does not </a:t>
            </a:r>
            <a:r>
              <a:rPr lang="en-US" sz="1800" dirty="0"/>
              <a:t>necessarily distinguish plate discipline and aggressiveness. Furthermore, it does not tell us anything about the outcome of the swing. </a:t>
            </a:r>
          </a:p>
        </p:txBody>
      </p:sp>
    </p:spTree>
    <p:extLst>
      <p:ext uri="{BB962C8B-B14F-4D97-AF65-F5344CB8AC3E}">
        <p14:creationId xmlns:p14="http://schemas.microsoft.com/office/powerpoint/2010/main" val="7538298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2346" y="626168"/>
            <a:ext cx="685800" cy="369332"/>
          </a:xfrm>
          <a:prstGeom prst="rect">
            <a:avLst/>
          </a:prstGeom>
          <a:noFill/>
        </p:spPr>
        <p:txBody>
          <a:bodyPr wrap="square" rtlCol="0">
            <a:spAutoFit/>
          </a:bodyPr>
          <a:lstStyle/>
          <a:p>
            <a:r>
              <a:rPr lang="en-US" dirty="0" smtClean="0"/>
              <a:t>High</a:t>
            </a:r>
            <a:endParaRPr lang="en-US" dirty="0"/>
          </a:p>
        </p:txBody>
      </p:sp>
      <p:sp>
        <p:nvSpPr>
          <p:cNvPr id="12" name="TextBox 11"/>
          <p:cNvSpPr txBox="1"/>
          <p:nvPr/>
        </p:nvSpPr>
        <p:spPr>
          <a:xfrm>
            <a:off x="1790700" y="5140135"/>
            <a:ext cx="685800" cy="369332"/>
          </a:xfrm>
          <a:prstGeom prst="rect">
            <a:avLst/>
          </a:prstGeom>
          <a:noFill/>
        </p:spPr>
        <p:txBody>
          <a:bodyPr wrap="square" rtlCol="0">
            <a:spAutoFit/>
          </a:bodyPr>
          <a:lstStyle/>
          <a:p>
            <a:r>
              <a:rPr lang="en-US" dirty="0" smtClean="0"/>
              <a:t>Low</a:t>
            </a:r>
          </a:p>
        </p:txBody>
      </p:sp>
      <p:sp>
        <p:nvSpPr>
          <p:cNvPr id="13" name="TextBox 12"/>
          <p:cNvSpPr txBox="1"/>
          <p:nvPr/>
        </p:nvSpPr>
        <p:spPr>
          <a:xfrm>
            <a:off x="6498748" y="626166"/>
            <a:ext cx="685800" cy="369332"/>
          </a:xfrm>
          <a:prstGeom prst="rect">
            <a:avLst/>
          </a:prstGeom>
          <a:noFill/>
        </p:spPr>
        <p:txBody>
          <a:bodyPr wrap="square" rtlCol="0">
            <a:spAutoFit/>
          </a:bodyPr>
          <a:lstStyle/>
          <a:p>
            <a:r>
              <a:rPr lang="en-US" dirty="0" smtClean="0"/>
              <a:t>High</a:t>
            </a:r>
            <a:endParaRPr lang="en-US" dirty="0"/>
          </a:p>
        </p:txBody>
      </p:sp>
      <p:sp>
        <p:nvSpPr>
          <p:cNvPr id="14" name="TextBox 13"/>
          <p:cNvSpPr txBox="1"/>
          <p:nvPr/>
        </p:nvSpPr>
        <p:spPr>
          <a:xfrm>
            <a:off x="6536848" y="5140135"/>
            <a:ext cx="609600" cy="369332"/>
          </a:xfrm>
          <a:prstGeom prst="rect">
            <a:avLst/>
          </a:prstGeom>
          <a:noFill/>
        </p:spPr>
        <p:txBody>
          <a:bodyPr wrap="square" rtlCol="0">
            <a:spAutoFit/>
          </a:bodyPr>
          <a:lstStyle/>
          <a:p>
            <a:r>
              <a:rPr lang="en-US" dirty="0" smtClean="0"/>
              <a:t>Low</a:t>
            </a:r>
          </a:p>
        </p:txBody>
      </p:sp>
      <p:sp>
        <p:nvSpPr>
          <p:cNvPr id="20" name="Line Callout 1 19"/>
          <p:cNvSpPr/>
          <p:nvPr/>
        </p:nvSpPr>
        <p:spPr>
          <a:xfrm>
            <a:off x="2329664" y="1709205"/>
            <a:ext cx="1527042" cy="209498"/>
          </a:xfrm>
          <a:prstGeom prst="borderCallout1">
            <a:avLst>
              <a:gd name="adj1" fmla="val -275246"/>
              <a:gd name="adj2" fmla="val -18143"/>
              <a:gd name="adj3" fmla="val -275318"/>
              <a:gd name="adj4" fmla="val 7221"/>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Adam Jones: 60.4%</a:t>
            </a:r>
          </a:p>
        </p:txBody>
      </p:sp>
      <p:sp>
        <p:nvSpPr>
          <p:cNvPr id="22" name="Line Callout 1 21"/>
          <p:cNvSpPr/>
          <p:nvPr/>
        </p:nvSpPr>
        <p:spPr>
          <a:xfrm>
            <a:off x="263089" y="2655035"/>
            <a:ext cx="1552574" cy="209498"/>
          </a:xfrm>
          <a:prstGeom prst="borderCallout1">
            <a:avLst>
              <a:gd name="adj1" fmla="val -221923"/>
              <a:gd name="adj2" fmla="val 94671"/>
              <a:gd name="adj3" fmla="val -217913"/>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Seager</a:t>
            </a:r>
            <a:r>
              <a:rPr lang="en-US" sz="1200" dirty="0" smtClean="0">
                <a:solidFill>
                  <a:schemeClr val="tx1"/>
                </a:solidFill>
              </a:rPr>
              <a:t>: 52.5%</a:t>
            </a:r>
          </a:p>
        </p:txBody>
      </p:sp>
      <p:sp>
        <p:nvSpPr>
          <p:cNvPr id="23" name="Line Callout 1 22"/>
          <p:cNvSpPr/>
          <p:nvPr/>
        </p:nvSpPr>
        <p:spPr>
          <a:xfrm>
            <a:off x="2371903" y="3539932"/>
            <a:ext cx="1477577" cy="251084"/>
          </a:xfrm>
          <a:prstGeom prst="borderCallout1">
            <a:avLst>
              <a:gd name="adj1" fmla="val -176090"/>
              <a:gd name="adj2" fmla="val 5671"/>
              <a:gd name="adj3" fmla="val -173106"/>
              <a:gd name="adj4" fmla="val -2191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Buster Posey: 46.7% </a:t>
            </a:r>
            <a:endParaRPr lang="en-US" sz="1200" b="1" dirty="0" smtClean="0">
              <a:solidFill>
                <a:schemeClr val="tx1"/>
              </a:solidFill>
            </a:endParaRPr>
          </a:p>
        </p:txBody>
      </p:sp>
      <p:sp>
        <p:nvSpPr>
          <p:cNvPr id="24" name="Line Callout 1 23"/>
          <p:cNvSpPr/>
          <p:nvPr/>
        </p:nvSpPr>
        <p:spPr>
          <a:xfrm>
            <a:off x="2329664" y="5032030"/>
            <a:ext cx="1602433" cy="209498"/>
          </a:xfrm>
          <a:prstGeom prst="borderCallout1">
            <a:avLst>
              <a:gd name="adj1" fmla="val -238240"/>
              <a:gd name="adj2" fmla="val -66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Ben Zobrist: 35.5%</a:t>
            </a:r>
          </a:p>
        </p:txBody>
      </p:sp>
      <p:sp>
        <p:nvSpPr>
          <p:cNvPr id="25" name="Line Callout 1 24"/>
          <p:cNvSpPr/>
          <p:nvPr/>
        </p:nvSpPr>
        <p:spPr>
          <a:xfrm>
            <a:off x="259172" y="4482058"/>
            <a:ext cx="1556491" cy="209498"/>
          </a:xfrm>
          <a:prstGeom prst="borderCallout1">
            <a:avLst>
              <a:gd name="adj1" fmla="val -258636"/>
              <a:gd name="adj2" fmla="val 96880"/>
              <a:gd name="adj3" fmla="val -262786"/>
              <a:gd name="adj4" fmla="val 12018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Joey </a:t>
            </a:r>
            <a:r>
              <a:rPr lang="en-US" sz="1200" dirty="0" err="1" smtClean="0">
                <a:solidFill>
                  <a:schemeClr val="tx1"/>
                </a:solidFill>
              </a:rPr>
              <a:t>Votto</a:t>
            </a:r>
            <a:r>
              <a:rPr lang="en-US" sz="1200" dirty="0" smtClean="0">
                <a:solidFill>
                  <a:schemeClr val="tx1"/>
                </a:solidFill>
              </a:rPr>
              <a:t>: 41.5%</a:t>
            </a:r>
          </a:p>
        </p:txBody>
      </p:sp>
      <p:sp>
        <p:nvSpPr>
          <p:cNvPr id="26" name="Line Callout 1 25"/>
          <p:cNvSpPr/>
          <p:nvPr/>
        </p:nvSpPr>
        <p:spPr>
          <a:xfrm>
            <a:off x="4707226" y="2423839"/>
            <a:ext cx="1777751" cy="209498"/>
          </a:xfrm>
          <a:prstGeom prst="borderCallout1">
            <a:avLst>
              <a:gd name="adj1" fmla="val -213765"/>
              <a:gd name="adj2" fmla="val 97447"/>
              <a:gd name="adj3" fmla="val -213834"/>
              <a:gd name="adj4" fmla="val 1185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Johan </a:t>
            </a:r>
            <a:r>
              <a:rPr lang="en-US" sz="1200" dirty="0" err="1" smtClean="0">
                <a:solidFill>
                  <a:schemeClr val="tx1"/>
                </a:solidFill>
              </a:rPr>
              <a:t>Mieses</a:t>
            </a:r>
            <a:r>
              <a:rPr lang="en-US" sz="1200" dirty="0" smtClean="0">
                <a:solidFill>
                  <a:schemeClr val="tx1"/>
                </a:solidFill>
              </a:rPr>
              <a:t>: 54.0%</a:t>
            </a:r>
          </a:p>
        </p:txBody>
      </p:sp>
      <p:sp>
        <p:nvSpPr>
          <p:cNvPr id="27" name="Line Callout 1 26"/>
          <p:cNvSpPr/>
          <p:nvPr/>
        </p:nvSpPr>
        <p:spPr>
          <a:xfrm>
            <a:off x="7184548" y="4513592"/>
            <a:ext cx="1639323" cy="209498"/>
          </a:xfrm>
          <a:prstGeom prst="borderCallout1">
            <a:avLst>
              <a:gd name="adj1" fmla="val -193369"/>
              <a:gd name="adj2" fmla="val 2170"/>
              <a:gd name="adj3" fmla="val -189358"/>
              <a:gd name="adj4" fmla="val -2279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Austin Barnes: 40.5%</a:t>
            </a:r>
          </a:p>
        </p:txBody>
      </p:sp>
      <p:sp>
        <p:nvSpPr>
          <p:cNvPr id="28" name="Line Callout 1 27"/>
          <p:cNvSpPr/>
          <p:nvPr/>
        </p:nvSpPr>
        <p:spPr>
          <a:xfrm>
            <a:off x="4884337" y="4913338"/>
            <a:ext cx="1660838" cy="209498"/>
          </a:xfrm>
          <a:prstGeom prst="borderCallout1">
            <a:avLst>
              <a:gd name="adj1" fmla="val -227821"/>
              <a:gd name="adj2" fmla="val 115878"/>
              <a:gd name="adj3" fmla="val -227889"/>
              <a:gd name="adj4" fmla="val 9481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Steve Berman: 37.4%</a:t>
            </a:r>
          </a:p>
        </p:txBody>
      </p:sp>
      <p:sp>
        <p:nvSpPr>
          <p:cNvPr id="29" name="Line Callout 1 28"/>
          <p:cNvSpPr/>
          <p:nvPr/>
        </p:nvSpPr>
        <p:spPr>
          <a:xfrm>
            <a:off x="7184548" y="2197778"/>
            <a:ext cx="1502252" cy="213831"/>
          </a:xfrm>
          <a:prstGeom prst="borderCallout1">
            <a:avLst>
              <a:gd name="adj1" fmla="val -428832"/>
              <a:gd name="adj2" fmla="val 19471"/>
              <a:gd name="adj3" fmla="val -423749"/>
              <a:gd name="adj4" fmla="val -2553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Gersel</a:t>
            </a:r>
            <a:r>
              <a:rPr lang="en-US" sz="1200" dirty="0" smtClean="0">
                <a:solidFill>
                  <a:schemeClr val="tx1"/>
                </a:solidFill>
              </a:rPr>
              <a:t> </a:t>
            </a:r>
            <a:r>
              <a:rPr lang="en-US" sz="1200" dirty="0" err="1" smtClean="0">
                <a:solidFill>
                  <a:schemeClr val="tx1"/>
                </a:solidFill>
              </a:rPr>
              <a:t>Pitre</a:t>
            </a:r>
            <a:r>
              <a:rPr lang="en-US" sz="1200" dirty="0" smtClean="0">
                <a:solidFill>
                  <a:schemeClr val="tx1"/>
                </a:solidFill>
              </a:rPr>
              <a:t>: 59.9%</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349" y="830824"/>
            <a:ext cx="908649" cy="13654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2834" y="1509679"/>
            <a:ext cx="1625174" cy="914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8089" y="3612388"/>
            <a:ext cx="1592240" cy="8956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1007" y="4029019"/>
            <a:ext cx="1572121" cy="884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6646" y="778503"/>
            <a:ext cx="1408087" cy="9373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198" y="1831150"/>
            <a:ext cx="1464685" cy="8238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9198" y="3561630"/>
            <a:ext cx="1472685" cy="9204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2182" y="4149817"/>
            <a:ext cx="1571206" cy="885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10278" y="445543"/>
            <a:ext cx="1628432" cy="646331"/>
          </a:xfrm>
          <a:prstGeom prst="rect">
            <a:avLst/>
          </a:prstGeom>
          <a:noFill/>
        </p:spPr>
        <p:txBody>
          <a:bodyPr wrap="square" rtlCol="0">
            <a:spAutoFit/>
          </a:bodyPr>
          <a:lstStyle/>
          <a:p>
            <a:r>
              <a:rPr lang="en-US" b="1" dirty="0" smtClean="0"/>
              <a:t>Swing%: Swing Percentage</a:t>
            </a:r>
            <a:endParaRPr lang="en-US" b="1" dirty="0"/>
          </a:p>
        </p:txBody>
      </p:sp>
      <p:cxnSp>
        <p:nvCxnSpPr>
          <p:cNvPr id="36" name="Straight Connector 35"/>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46.7%</a:t>
            </a:r>
            <a:endParaRPr lang="en-US" sz="1200" b="1" dirty="0"/>
          </a:p>
        </p:txBody>
      </p:sp>
      <p:sp>
        <p:nvSpPr>
          <p:cNvPr id="38" name="TextBox 37"/>
          <p:cNvSpPr txBox="1"/>
          <p:nvPr/>
        </p:nvSpPr>
        <p:spPr>
          <a:xfrm>
            <a:off x="7576796" y="3108877"/>
            <a:ext cx="1583724" cy="276999"/>
          </a:xfrm>
          <a:prstGeom prst="rect">
            <a:avLst/>
          </a:prstGeom>
          <a:noFill/>
        </p:spPr>
        <p:txBody>
          <a:bodyPr wrap="square" rtlCol="0">
            <a:spAutoFit/>
          </a:bodyPr>
          <a:lstStyle/>
          <a:p>
            <a:r>
              <a:rPr lang="en-US" sz="1200" b="1" dirty="0"/>
              <a:t>ML </a:t>
            </a:r>
            <a:r>
              <a:rPr lang="en-US" sz="1200" b="1" dirty="0" smtClean="0"/>
              <a:t>AVERAGE: 46.7%</a:t>
            </a:r>
            <a:endParaRPr lang="en-US" sz="1200" b="1" dirty="0"/>
          </a:p>
        </p:txBody>
      </p:sp>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80841" y="2644726"/>
            <a:ext cx="1459699" cy="895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723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anim calcmode="lin" valueType="num">
                                      <p:cBhvr>
                                        <p:cTn id="8" dur="750" fill="hold"/>
                                        <p:tgtEl>
                                          <p:spTgt spid="19"/>
                                        </p:tgtEl>
                                        <p:attrNameLst>
                                          <p:attrName>ppt_x</p:attrName>
                                        </p:attrNameLst>
                                      </p:cBhvr>
                                      <p:tavLst>
                                        <p:tav tm="0">
                                          <p:val>
                                            <p:strVal val="#ppt_x"/>
                                          </p:val>
                                        </p:tav>
                                        <p:tav tm="100000">
                                          <p:val>
                                            <p:strVal val="#ppt_x"/>
                                          </p:val>
                                        </p:tav>
                                      </p:tavLst>
                                    </p:anim>
                                    <p:anim calcmode="lin" valueType="num">
                                      <p:cBhvr>
                                        <p:cTn id="9" dur="75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anim calcmode="lin" valueType="num">
                                      <p:cBhvr>
                                        <p:cTn id="19" dur="750" fill="hold"/>
                                        <p:tgtEl>
                                          <p:spTgt spid="17"/>
                                        </p:tgtEl>
                                        <p:attrNameLst>
                                          <p:attrName>ppt_x</p:attrName>
                                        </p:attrNameLst>
                                      </p:cBhvr>
                                      <p:tavLst>
                                        <p:tav tm="0">
                                          <p:val>
                                            <p:strVal val="#ppt_x"/>
                                          </p:val>
                                        </p:tav>
                                        <p:tav tm="100000">
                                          <p:val>
                                            <p:strVal val="#ppt_x"/>
                                          </p:val>
                                        </p:tav>
                                      </p:tavLst>
                                    </p:anim>
                                    <p:anim calcmode="lin" valueType="num">
                                      <p:cBhvr>
                                        <p:cTn id="20" dur="75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anim calcmode="lin" valueType="num">
                                      <p:cBhvr>
                                        <p:cTn id="30" dur="750" fill="hold"/>
                                        <p:tgtEl>
                                          <p:spTgt spid="3"/>
                                        </p:tgtEl>
                                        <p:attrNameLst>
                                          <p:attrName>ppt_x</p:attrName>
                                        </p:attrNameLst>
                                      </p:cBhvr>
                                      <p:tavLst>
                                        <p:tav tm="0">
                                          <p:val>
                                            <p:strVal val="#ppt_x"/>
                                          </p:val>
                                        </p:tav>
                                        <p:tav tm="100000">
                                          <p:val>
                                            <p:strVal val="#ppt_x"/>
                                          </p:val>
                                        </p:tav>
                                      </p:tavLst>
                                    </p:anim>
                                    <p:anim calcmode="lin" valueType="num">
                                      <p:cBhvr>
                                        <p:cTn id="31" dur="75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zSwing</a:t>
            </a:r>
            <a:r>
              <a:rPr lang="en-US" dirty="0" smtClean="0"/>
              <a:t>%: In-Zone Swing Rate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a:t>
            </a:r>
            <a:r>
              <a:rPr lang="en-US" sz="1800" dirty="0" smtClean="0"/>
              <a:t>he </a:t>
            </a:r>
            <a:r>
              <a:rPr lang="en-US" sz="1800" dirty="0"/>
              <a:t>percentage of pitches that are swung at inside of the </a:t>
            </a:r>
            <a:r>
              <a:rPr lang="en-US" sz="1800" dirty="0" smtClean="0"/>
              <a:t>zone</a:t>
            </a:r>
          </a:p>
          <a:p>
            <a:pPr>
              <a:spcBef>
                <a:spcPts val="0"/>
              </a:spcBef>
            </a:pPr>
            <a:endParaRPr lang="en-US" sz="1800" dirty="0" smtClean="0"/>
          </a:p>
          <a:p>
            <a:pPr>
              <a:spcBef>
                <a:spcPts val="0"/>
              </a:spcBef>
            </a:pPr>
            <a:r>
              <a:rPr lang="en-US" sz="2000" b="1" dirty="0" smtClean="0"/>
              <a:t>Why it’s Important: </a:t>
            </a:r>
            <a:r>
              <a:rPr lang="en-US" sz="1800" dirty="0" err="1" smtClean="0"/>
              <a:t>zSwing</a:t>
            </a:r>
            <a:r>
              <a:rPr lang="en-US" sz="1800" dirty="0"/>
              <a:t>%</a:t>
            </a:r>
            <a:r>
              <a:rPr lang="en-US" sz="1800" dirty="0" smtClean="0"/>
              <a:t> </a:t>
            </a:r>
            <a:r>
              <a:rPr lang="en-US" sz="1800" dirty="0"/>
              <a:t>is indicative of a given batter’s aggressiveness within the strike zone and can lend valuable insight when game planning how to pitch to a given batter. </a:t>
            </a:r>
            <a:endParaRPr lang="en-US" sz="1800" dirty="0" smtClean="0"/>
          </a:p>
          <a:p>
            <a:pPr>
              <a:spcBef>
                <a:spcPts val="0"/>
              </a:spcBef>
            </a:pPr>
            <a:endParaRPr lang="en-US" sz="1800" dirty="0"/>
          </a:p>
          <a:p>
            <a:pPr>
              <a:spcBef>
                <a:spcPts val="0"/>
              </a:spcBef>
            </a:pPr>
            <a:r>
              <a:rPr lang="en-US" sz="2000" b="1" dirty="0" smtClean="0"/>
              <a:t>Why it Doesn’t Tell Us the Whole Picture</a:t>
            </a:r>
            <a:r>
              <a:rPr lang="en-US" sz="2000" b="1" dirty="0"/>
              <a:t>: </a:t>
            </a:r>
            <a:r>
              <a:rPr lang="en-US" sz="1800" dirty="0" err="1" smtClean="0"/>
              <a:t>zSwing</a:t>
            </a:r>
            <a:r>
              <a:rPr lang="en-US" sz="1800" dirty="0" smtClean="0"/>
              <a:t>% does </a:t>
            </a:r>
            <a:r>
              <a:rPr lang="en-US" sz="1800" dirty="0"/>
              <a:t>not give us a comprehensive outlook on a player’s overall aggressiveness. A player might swing aggressively within the zone, but also display tremendous plate discipline and have a very low chase rate. Furthermore, it does not tell us anything about the outcome of the swing. </a:t>
            </a:r>
          </a:p>
        </p:txBody>
      </p:sp>
    </p:spTree>
    <p:extLst>
      <p:ext uri="{BB962C8B-B14F-4D97-AF65-F5344CB8AC3E}">
        <p14:creationId xmlns:p14="http://schemas.microsoft.com/office/powerpoint/2010/main" val="38430955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2346" y="626168"/>
            <a:ext cx="685800" cy="369332"/>
          </a:xfrm>
          <a:prstGeom prst="rect">
            <a:avLst/>
          </a:prstGeom>
          <a:noFill/>
        </p:spPr>
        <p:txBody>
          <a:bodyPr wrap="square" rtlCol="0">
            <a:spAutoFit/>
          </a:bodyPr>
          <a:lstStyle/>
          <a:p>
            <a:r>
              <a:rPr lang="en-US" dirty="0" smtClean="0"/>
              <a:t>High</a:t>
            </a:r>
            <a:endParaRPr lang="en-US" dirty="0"/>
          </a:p>
        </p:txBody>
      </p:sp>
      <p:sp>
        <p:nvSpPr>
          <p:cNvPr id="12" name="TextBox 11"/>
          <p:cNvSpPr txBox="1"/>
          <p:nvPr/>
        </p:nvSpPr>
        <p:spPr>
          <a:xfrm>
            <a:off x="1790700" y="5140135"/>
            <a:ext cx="685800" cy="369332"/>
          </a:xfrm>
          <a:prstGeom prst="rect">
            <a:avLst/>
          </a:prstGeom>
          <a:noFill/>
        </p:spPr>
        <p:txBody>
          <a:bodyPr wrap="square" rtlCol="0">
            <a:spAutoFit/>
          </a:bodyPr>
          <a:lstStyle/>
          <a:p>
            <a:r>
              <a:rPr lang="en-US" dirty="0" smtClean="0"/>
              <a:t>Low</a:t>
            </a:r>
          </a:p>
        </p:txBody>
      </p:sp>
      <p:sp>
        <p:nvSpPr>
          <p:cNvPr id="13" name="TextBox 12"/>
          <p:cNvSpPr txBox="1"/>
          <p:nvPr/>
        </p:nvSpPr>
        <p:spPr>
          <a:xfrm>
            <a:off x="6498748" y="626166"/>
            <a:ext cx="685800" cy="369332"/>
          </a:xfrm>
          <a:prstGeom prst="rect">
            <a:avLst/>
          </a:prstGeom>
          <a:noFill/>
        </p:spPr>
        <p:txBody>
          <a:bodyPr wrap="square" rtlCol="0">
            <a:spAutoFit/>
          </a:bodyPr>
          <a:lstStyle/>
          <a:p>
            <a:r>
              <a:rPr lang="en-US" dirty="0" smtClean="0"/>
              <a:t>High</a:t>
            </a:r>
            <a:endParaRPr lang="en-US" dirty="0"/>
          </a:p>
        </p:txBody>
      </p:sp>
      <p:sp>
        <p:nvSpPr>
          <p:cNvPr id="14" name="TextBox 13"/>
          <p:cNvSpPr txBox="1"/>
          <p:nvPr/>
        </p:nvSpPr>
        <p:spPr>
          <a:xfrm>
            <a:off x="6536848" y="5140135"/>
            <a:ext cx="609600" cy="369332"/>
          </a:xfrm>
          <a:prstGeom prst="rect">
            <a:avLst/>
          </a:prstGeom>
          <a:noFill/>
        </p:spPr>
        <p:txBody>
          <a:bodyPr wrap="square" rtlCol="0">
            <a:spAutoFit/>
          </a:bodyPr>
          <a:lstStyle/>
          <a:p>
            <a:r>
              <a:rPr lang="en-US" dirty="0" smtClean="0"/>
              <a:t>Low</a:t>
            </a:r>
          </a:p>
        </p:txBody>
      </p:sp>
      <p:sp>
        <p:nvSpPr>
          <p:cNvPr id="20" name="Line Callout 1 19"/>
          <p:cNvSpPr/>
          <p:nvPr/>
        </p:nvSpPr>
        <p:spPr>
          <a:xfrm>
            <a:off x="2338783" y="1697425"/>
            <a:ext cx="1527042" cy="209498"/>
          </a:xfrm>
          <a:prstGeom prst="borderCallout1">
            <a:avLst>
              <a:gd name="adj1" fmla="val -275246"/>
              <a:gd name="adj2" fmla="val -19586"/>
              <a:gd name="adj3" fmla="val -275318"/>
              <a:gd name="adj4" fmla="val 5454"/>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Adam Jones: 81.9%</a:t>
            </a:r>
          </a:p>
        </p:txBody>
      </p:sp>
      <p:sp>
        <p:nvSpPr>
          <p:cNvPr id="22" name="Line Callout 1 21"/>
          <p:cNvSpPr/>
          <p:nvPr/>
        </p:nvSpPr>
        <p:spPr>
          <a:xfrm>
            <a:off x="177813" y="2587114"/>
            <a:ext cx="1552574" cy="209498"/>
          </a:xfrm>
          <a:prstGeom prst="borderCallout1">
            <a:avLst>
              <a:gd name="adj1" fmla="val -217844"/>
              <a:gd name="adj2" fmla="val 100175"/>
              <a:gd name="adj3" fmla="val -217913"/>
              <a:gd name="adj4" fmla="val 12382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Kris Bryant: 72%</a:t>
            </a:r>
          </a:p>
        </p:txBody>
      </p:sp>
      <p:sp>
        <p:nvSpPr>
          <p:cNvPr id="23" name="Line Callout 1 22"/>
          <p:cNvSpPr/>
          <p:nvPr/>
        </p:nvSpPr>
        <p:spPr>
          <a:xfrm>
            <a:off x="2371903" y="3388762"/>
            <a:ext cx="1560194" cy="230484"/>
          </a:xfrm>
          <a:prstGeom prst="borderCallout1">
            <a:avLst>
              <a:gd name="adj1" fmla="val -112309"/>
              <a:gd name="adj2" fmla="val 4180"/>
              <a:gd name="adj3" fmla="val -113712"/>
              <a:gd name="adj4" fmla="val -1913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Evan Longoria: 65.5% </a:t>
            </a:r>
          </a:p>
        </p:txBody>
      </p:sp>
      <p:sp>
        <p:nvSpPr>
          <p:cNvPr id="24" name="Line Callout 1 23"/>
          <p:cNvSpPr/>
          <p:nvPr/>
        </p:nvSpPr>
        <p:spPr>
          <a:xfrm>
            <a:off x="2329664" y="5032030"/>
            <a:ext cx="1602433" cy="209498"/>
          </a:xfrm>
          <a:prstGeom prst="borderCallout1">
            <a:avLst>
              <a:gd name="adj1" fmla="val -238240"/>
              <a:gd name="adj2" fmla="val -66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Ben Zobrist: 55.2%</a:t>
            </a:r>
          </a:p>
        </p:txBody>
      </p:sp>
      <p:sp>
        <p:nvSpPr>
          <p:cNvPr id="25" name="Line Callout 1 24"/>
          <p:cNvSpPr/>
          <p:nvPr/>
        </p:nvSpPr>
        <p:spPr>
          <a:xfrm>
            <a:off x="212013" y="4911050"/>
            <a:ext cx="1556491" cy="209498"/>
          </a:xfrm>
          <a:prstGeom prst="borderCallout1">
            <a:avLst>
              <a:gd name="adj1" fmla="val -446769"/>
              <a:gd name="adj2" fmla="val 81322"/>
              <a:gd name="adj3" fmla="val -441582"/>
              <a:gd name="adj4" fmla="val 11593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Dustin </a:t>
            </a:r>
            <a:r>
              <a:rPr lang="en-US" sz="1200" dirty="0" err="1" smtClean="0">
                <a:solidFill>
                  <a:schemeClr val="tx1"/>
                </a:solidFill>
              </a:rPr>
              <a:t>Pedroia</a:t>
            </a:r>
            <a:r>
              <a:rPr lang="en-US" sz="1200" dirty="0" smtClean="0">
                <a:solidFill>
                  <a:schemeClr val="tx1"/>
                </a:solidFill>
              </a:rPr>
              <a:t>: 60%</a:t>
            </a:r>
          </a:p>
        </p:txBody>
      </p:sp>
      <p:sp>
        <p:nvSpPr>
          <p:cNvPr id="26" name="Line Callout 1 25"/>
          <p:cNvSpPr/>
          <p:nvPr/>
        </p:nvSpPr>
        <p:spPr>
          <a:xfrm>
            <a:off x="4700067" y="2531253"/>
            <a:ext cx="1777751" cy="209498"/>
          </a:xfrm>
          <a:prstGeom prst="borderCallout1">
            <a:avLst>
              <a:gd name="adj1" fmla="val -213765"/>
              <a:gd name="adj2" fmla="val 97447"/>
              <a:gd name="adj3" fmla="val -213834"/>
              <a:gd name="adj4" fmla="val 11727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Omar Estevez: 72.6%</a:t>
            </a:r>
          </a:p>
        </p:txBody>
      </p:sp>
      <p:sp>
        <p:nvSpPr>
          <p:cNvPr id="27" name="Line Callout 1 26"/>
          <p:cNvSpPr/>
          <p:nvPr/>
        </p:nvSpPr>
        <p:spPr>
          <a:xfrm>
            <a:off x="7184548" y="5345280"/>
            <a:ext cx="1845996" cy="217320"/>
          </a:xfrm>
          <a:prstGeom prst="borderCallout1">
            <a:avLst>
              <a:gd name="adj1" fmla="val -263099"/>
              <a:gd name="adj2" fmla="val 4207"/>
              <a:gd name="adj3" fmla="val -263167"/>
              <a:gd name="adj4" fmla="val -1921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Jack Murphy: 53.7%</a:t>
            </a:r>
          </a:p>
        </p:txBody>
      </p:sp>
      <p:sp>
        <p:nvSpPr>
          <p:cNvPr id="28" name="Line Callout 1 27"/>
          <p:cNvSpPr/>
          <p:nvPr/>
        </p:nvSpPr>
        <p:spPr>
          <a:xfrm>
            <a:off x="4810331" y="4232796"/>
            <a:ext cx="1800427" cy="210857"/>
          </a:xfrm>
          <a:prstGeom prst="borderCallout1">
            <a:avLst>
              <a:gd name="adj1" fmla="val -256485"/>
              <a:gd name="adj2" fmla="val 95141"/>
              <a:gd name="adj3" fmla="val -252998"/>
              <a:gd name="adj4" fmla="val 11313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Kyle Farmer: 61.3%</a:t>
            </a:r>
          </a:p>
        </p:txBody>
      </p:sp>
      <p:sp>
        <p:nvSpPr>
          <p:cNvPr id="29" name="Line Callout 1 28"/>
          <p:cNvSpPr/>
          <p:nvPr/>
        </p:nvSpPr>
        <p:spPr>
          <a:xfrm>
            <a:off x="7222674" y="2195462"/>
            <a:ext cx="1744746" cy="209498"/>
          </a:xfrm>
          <a:prstGeom prst="borderCallout1">
            <a:avLst>
              <a:gd name="adj1" fmla="val -439348"/>
              <a:gd name="adj2" fmla="val 23910"/>
              <a:gd name="adj3" fmla="val -434159"/>
              <a:gd name="adj4" fmla="val -2408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Andrew </a:t>
            </a:r>
            <a:r>
              <a:rPr lang="en-US" sz="1200" dirty="0" err="1" smtClean="0">
                <a:solidFill>
                  <a:schemeClr val="tx1"/>
                </a:solidFill>
              </a:rPr>
              <a:t>Toles</a:t>
            </a:r>
            <a:r>
              <a:rPr lang="en-US" sz="1200" dirty="0" smtClean="0">
                <a:solidFill>
                  <a:schemeClr val="tx1"/>
                </a:solidFill>
              </a:rPr>
              <a:t>: 80.7%</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3082" y="766078"/>
            <a:ext cx="919830" cy="1431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0038" y="1580576"/>
            <a:ext cx="1676679" cy="9506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6319" y="4404017"/>
            <a:ext cx="1673357" cy="9412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3212" y="3332937"/>
            <a:ext cx="1599749" cy="899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887" y="1638467"/>
            <a:ext cx="1526291" cy="9539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2740" y="3662241"/>
            <a:ext cx="1028431" cy="1248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6" name="TextBox 35"/>
          <p:cNvSpPr txBox="1"/>
          <p:nvPr/>
        </p:nvSpPr>
        <p:spPr>
          <a:xfrm>
            <a:off x="-10278" y="445543"/>
            <a:ext cx="1628432" cy="923330"/>
          </a:xfrm>
          <a:prstGeom prst="rect">
            <a:avLst/>
          </a:prstGeom>
          <a:noFill/>
        </p:spPr>
        <p:txBody>
          <a:bodyPr wrap="square" rtlCol="0">
            <a:spAutoFit/>
          </a:bodyPr>
          <a:lstStyle/>
          <a:p>
            <a:r>
              <a:rPr lang="en-US" b="1" dirty="0" err="1" smtClean="0"/>
              <a:t>zSwing</a:t>
            </a:r>
            <a:r>
              <a:rPr lang="en-US" b="1" dirty="0" smtClean="0"/>
              <a:t>%: In-Zone Swing Percentage</a:t>
            </a:r>
            <a:endParaRPr lang="en-US" b="1" dirty="0"/>
          </a:p>
        </p:txBody>
      </p:sp>
      <p:cxnSp>
        <p:nvCxnSpPr>
          <p:cNvPr id="37" name="Straight Connector 36"/>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65.6%</a:t>
            </a:r>
            <a:endParaRPr lang="en-US" sz="1200" b="1" dirty="0"/>
          </a:p>
        </p:txBody>
      </p:sp>
      <p:sp>
        <p:nvSpPr>
          <p:cNvPr id="39" name="TextBox 38"/>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65.6%</a:t>
            </a:r>
            <a:endParaRPr lang="en-US" sz="1200" b="1" dirty="0"/>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01086" y="2409358"/>
            <a:ext cx="1464739" cy="976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71903" y="758136"/>
            <a:ext cx="1445270" cy="951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1933" y="4157024"/>
            <a:ext cx="1552428" cy="8750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4514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anim calcmode="lin" valueType="num">
                                      <p:cBhvr>
                                        <p:cTn id="13" dur="750" fill="hold"/>
                                        <p:tgtEl>
                                          <p:spTgt spid="27"/>
                                        </p:tgtEl>
                                        <p:attrNameLst>
                                          <p:attrName>ppt_x</p:attrName>
                                        </p:attrNameLst>
                                      </p:cBhvr>
                                      <p:tavLst>
                                        <p:tav tm="0">
                                          <p:val>
                                            <p:strVal val="#ppt_x"/>
                                          </p:val>
                                        </p:tav>
                                        <p:tav tm="100000">
                                          <p:val>
                                            <p:strVal val="#ppt_x"/>
                                          </p:val>
                                        </p:tav>
                                      </p:tavLst>
                                    </p:anim>
                                    <p:anim calcmode="lin" valueType="num">
                                      <p:cBhvr>
                                        <p:cTn id="14" dur="75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anim calcmode="lin" valueType="num">
                                      <p:cBhvr>
                                        <p:cTn id="24" dur="750" fill="hold"/>
                                        <p:tgtEl>
                                          <p:spTgt spid="28"/>
                                        </p:tgtEl>
                                        <p:attrNameLst>
                                          <p:attrName>ppt_x</p:attrName>
                                        </p:attrNameLst>
                                      </p:cBhvr>
                                      <p:tavLst>
                                        <p:tav tm="0">
                                          <p:val>
                                            <p:strVal val="#ppt_x"/>
                                          </p:val>
                                        </p:tav>
                                        <p:tav tm="100000">
                                          <p:val>
                                            <p:strVal val="#ppt_x"/>
                                          </p:val>
                                        </p:tav>
                                      </p:tavLst>
                                    </p:anim>
                                    <p:anim calcmode="lin" valueType="num">
                                      <p:cBhvr>
                                        <p:cTn id="25" dur="75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750"/>
                                        <p:tgtEl>
                                          <p:spTgt spid="5"/>
                                        </p:tgtEl>
                                      </p:cBhvr>
                                    </p:animEffect>
                                    <p:anim calcmode="lin" valueType="num">
                                      <p:cBhvr>
                                        <p:cTn id="30" dur="750" fill="hold"/>
                                        <p:tgtEl>
                                          <p:spTgt spid="5"/>
                                        </p:tgtEl>
                                        <p:attrNameLst>
                                          <p:attrName>ppt_x</p:attrName>
                                        </p:attrNameLst>
                                      </p:cBhvr>
                                      <p:tavLst>
                                        <p:tav tm="0">
                                          <p:val>
                                            <p:strVal val="#ppt_x"/>
                                          </p:val>
                                        </p:tav>
                                        <p:tav tm="100000">
                                          <p:val>
                                            <p:strVal val="#ppt_x"/>
                                          </p:val>
                                        </p:tav>
                                      </p:tavLst>
                                    </p:anim>
                                    <p:anim calcmode="lin" valueType="num">
                                      <p:cBhvr>
                                        <p:cTn id="31" dur="750" fill="hold"/>
                                        <p:tgtEl>
                                          <p:spTgt spid="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anim calcmode="lin" valueType="num">
                                      <p:cBhvr>
                                        <p:cTn id="41" dur="750" fill="hold"/>
                                        <p:tgtEl>
                                          <p:spTgt spid="4"/>
                                        </p:tgtEl>
                                        <p:attrNameLst>
                                          <p:attrName>ppt_x</p:attrName>
                                        </p:attrNameLst>
                                      </p:cBhvr>
                                      <p:tavLst>
                                        <p:tav tm="0">
                                          <p:val>
                                            <p:strVal val="#ppt_x"/>
                                          </p:val>
                                        </p:tav>
                                        <p:tav tm="100000">
                                          <p:val>
                                            <p:strVal val="#ppt_x"/>
                                          </p:val>
                                        </p:tav>
                                      </p:tavLst>
                                    </p:anim>
                                    <p:anim calcmode="lin" valueType="num">
                                      <p:cBhvr>
                                        <p:cTn id="42" dur="750" fill="hold"/>
                                        <p:tgtEl>
                                          <p:spTgt spid="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3792"/>
            <a:ext cx="8229600" cy="1143000"/>
          </a:xfrm>
        </p:spPr>
        <p:txBody>
          <a:bodyPr/>
          <a:lstStyle/>
          <a:p>
            <a:r>
              <a:rPr lang="en-US" dirty="0" smtClean="0"/>
              <a:t>Table of Contents</a:t>
            </a:r>
            <a:endParaRPr lang="en-US" dirty="0"/>
          </a:p>
        </p:txBody>
      </p:sp>
      <p:sp>
        <p:nvSpPr>
          <p:cNvPr id="3" name="Content Placeholder 2"/>
          <p:cNvSpPr>
            <a:spLocks noGrp="1"/>
          </p:cNvSpPr>
          <p:nvPr>
            <p:ph idx="1"/>
          </p:nvPr>
        </p:nvSpPr>
        <p:spPr>
          <a:xfrm>
            <a:off x="5105400" y="1259896"/>
            <a:ext cx="3733800" cy="4525963"/>
          </a:xfrm>
        </p:spPr>
        <p:txBody>
          <a:bodyPr/>
          <a:lstStyle/>
          <a:p>
            <a:r>
              <a:rPr lang="en-US" sz="2400" b="1" dirty="0" smtClean="0"/>
              <a:t>Pitcher Statistics:</a:t>
            </a:r>
          </a:p>
          <a:p>
            <a:pPr lvl="1"/>
            <a:r>
              <a:rPr lang="en-US" sz="1750" dirty="0" smtClean="0"/>
              <a:t>K%: 33-35</a:t>
            </a:r>
          </a:p>
          <a:p>
            <a:pPr lvl="1"/>
            <a:r>
              <a:rPr lang="en-US" sz="1750" dirty="0" smtClean="0"/>
              <a:t>BB%: 36-38</a:t>
            </a:r>
          </a:p>
          <a:p>
            <a:pPr lvl="1"/>
            <a:r>
              <a:rPr lang="en-US" sz="1750" dirty="0" smtClean="0"/>
              <a:t>FPS%: 39-40</a:t>
            </a:r>
          </a:p>
          <a:p>
            <a:pPr lvl="1"/>
            <a:r>
              <a:rPr lang="en-US" sz="1750" dirty="0" smtClean="0"/>
              <a:t>Zone%: 41-43</a:t>
            </a:r>
          </a:p>
          <a:p>
            <a:pPr lvl="1"/>
            <a:r>
              <a:rPr lang="en-US" sz="1750" dirty="0" smtClean="0"/>
              <a:t>Miss%: 44-46</a:t>
            </a:r>
          </a:p>
          <a:p>
            <a:pPr lvl="1"/>
            <a:r>
              <a:rPr lang="en-US" sz="1750" dirty="0" err="1" smtClean="0"/>
              <a:t>SwStrk</a:t>
            </a:r>
            <a:r>
              <a:rPr lang="en-US" sz="1750" dirty="0" smtClean="0"/>
              <a:t>%: 47-49</a:t>
            </a:r>
          </a:p>
          <a:p>
            <a:pPr lvl="1"/>
            <a:r>
              <a:rPr lang="en-US" sz="1750" dirty="0" smtClean="0"/>
              <a:t>GB%: 50-52</a:t>
            </a:r>
          </a:p>
          <a:p>
            <a:pPr lvl="1"/>
            <a:r>
              <a:rPr lang="en-US" sz="1750" dirty="0" smtClean="0"/>
              <a:t>PU%: 53-54</a:t>
            </a:r>
          </a:p>
          <a:p>
            <a:pPr lvl="1"/>
            <a:r>
              <a:rPr lang="en-US" sz="1750" dirty="0" smtClean="0"/>
              <a:t>FIP: 55-56</a:t>
            </a:r>
          </a:p>
          <a:p>
            <a:pPr lvl="1"/>
            <a:r>
              <a:rPr lang="en-US" sz="1750" dirty="0" smtClean="0"/>
              <a:t>Extension: 57-58</a:t>
            </a:r>
          </a:p>
          <a:p>
            <a:pPr lvl="1"/>
            <a:r>
              <a:rPr lang="en-US" sz="1750" dirty="0" smtClean="0"/>
              <a:t>Exit Velocity: 59-60</a:t>
            </a:r>
          </a:p>
          <a:p>
            <a:pPr lvl="1"/>
            <a:endParaRPr lang="en-US" sz="1750" dirty="0" smtClean="0"/>
          </a:p>
          <a:p>
            <a:pPr lvl="1"/>
            <a:endParaRPr lang="en-US" sz="1750" dirty="0" smtClean="0"/>
          </a:p>
          <a:p>
            <a:pPr lvl="1"/>
            <a:endParaRPr lang="en-US" sz="1750" dirty="0" smtClean="0"/>
          </a:p>
          <a:p>
            <a:pPr lvl="1"/>
            <a:endParaRPr lang="en-US" sz="1750" dirty="0" smtClean="0"/>
          </a:p>
          <a:p>
            <a:pPr lvl="1"/>
            <a:endParaRPr lang="en-US" dirty="0" smtClean="0"/>
          </a:p>
          <a:p>
            <a:pPr lvl="1"/>
            <a:endParaRPr lang="en-US" dirty="0"/>
          </a:p>
        </p:txBody>
      </p:sp>
      <p:sp>
        <p:nvSpPr>
          <p:cNvPr id="4" name="Content Placeholder 2"/>
          <p:cNvSpPr txBox="1">
            <a:spLocks/>
          </p:cNvSpPr>
          <p:nvPr/>
        </p:nvSpPr>
        <p:spPr>
          <a:xfrm>
            <a:off x="609600" y="1259896"/>
            <a:ext cx="37338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400" b="1" dirty="0" smtClean="0"/>
              <a:t>Hitter Statistics:</a:t>
            </a:r>
          </a:p>
          <a:p>
            <a:pPr lvl="1"/>
            <a:r>
              <a:rPr lang="en-US" sz="1750" dirty="0" smtClean="0"/>
              <a:t>K%: 4-5</a:t>
            </a:r>
          </a:p>
          <a:p>
            <a:pPr lvl="1"/>
            <a:r>
              <a:rPr lang="en-US" sz="1750" dirty="0" smtClean="0"/>
              <a:t>BB%: 6-7</a:t>
            </a:r>
          </a:p>
          <a:p>
            <a:pPr lvl="1"/>
            <a:r>
              <a:rPr lang="en-US" sz="1750" dirty="0" smtClean="0"/>
              <a:t>ISO: 8-9</a:t>
            </a:r>
          </a:p>
          <a:p>
            <a:pPr lvl="1"/>
            <a:r>
              <a:rPr lang="en-US" sz="1750" dirty="0" err="1" smtClean="0"/>
              <a:t>wOBA</a:t>
            </a:r>
            <a:r>
              <a:rPr lang="en-US" sz="1750" dirty="0" smtClean="0"/>
              <a:t>: 10-11</a:t>
            </a:r>
          </a:p>
          <a:p>
            <a:pPr lvl="1"/>
            <a:r>
              <a:rPr lang="en-US" sz="1750" dirty="0" err="1" smtClean="0"/>
              <a:t>wRC</a:t>
            </a:r>
            <a:r>
              <a:rPr lang="en-US" sz="1750" dirty="0" smtClean="0"/>
              <a:t>+: 12-13</a:t>
            </a:r>
          </a:p>
          <a:p>
            <a:pPr lvl="1"/>
            <a:r>
              <a:rPr lang="en-US" sz="1750" dirty="0" smtClean="0"/>
              <a:t>Exit </a:t>
            </a:r>
            <a:r>
              <a:rPr lang="en-US" sz="1750" dirty="0" err="1" smtClean="0"/>
              <a:t>Velo</a:t>
            </a:r>
            <a:r>
              <a:rPr lang="en-US" sz="1750" dirty="0" smtClean="0"/>
              <a:t>: 14-15</a:t>
            </a:r>
          </a:p>
          <a:p>
            <a:pPr lvl="1"/>
            <a:r>
              <a:rPr lang="en-US" sz="1750" dirty="0" smtClean="0"/>
              <a:t>Swing%: 16-17</a:t>
            </a:r>
          </a:p>
          <a:p>
            <a:pPr lvl="1"/>
            <a:r>
              <a:rPr lang="en-US" sz="1750" dirty="0" err="1" smtClean="0"/>
              <a:t>zSwing</a:t>
            </a:r>
            <a:r>
              <a:rPr lang="en-US" sz="1750" dirty="0" smtClean="0"/>
              <a:t>%: 18-19</a:t>
            </a:r>
          </a:p>
          <a:p>
            <a:pPr lvl="1"/>
            <a:r>
              <a:rPr lang="en-US" sz="1750" dirty="0" smtClean="0"/>
              <a:t>Chase%: 20-21</a:t>
            </a:r>
          </a:p>
          <a:p>
            <a:pPr lvl="1"/>
            <a:r>
              <a:rPr lang="en-US" sz="1750" dirty="0" smtClean="0"/>
              <a:t>Contact%: 22-23</a:t>
            </a:r>
          </a:p>
          <a:p>
            <a:pPr lvl="1"/>
            <a:r>
              <a:rPr lang="en-US" sz="1750" dirty="0" smtClean="0"/>
              <a:t>GB%: 24-25</a:t>
            </a:r>
          </a:p>
          <a:p>
            <a:pPr lvl="1"/>
            <a:r>
              <a:rPr lang="en-US" sz="1750" dirty="0" smtClean="0"/>
              <a:t>PU%: 26-27</a:t>
            </a:r>
          </a:p>
          <a:p>
            <a:pPr lvl="1"/>
            <a:endParaRPr lang="en-US" sz="1800" dirty="0" smtClean="0"/>
          </a:p>
          <a:p>
            <a:pPr lvl="1"/>
            <a:endParaRPr lang="en-US" dirty="0"/>
          </a:p>
        </p:txBody>
      </p:sp>
    </p:spTree>
    <p:extLst>
      <p:ext uri="{BB962C8B-B14F-4D97-AF65-F5344CB8AC3E}">
        <p14:creationId xmlns:p14="http://schemas.microsoft.com/office/powerpoint/2010/main" val="21885124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Chase%: Chase Rate (</a:t>
            </a:r>
            <a:r>
              <a:rPr lang="en-US" dirty="0" err="1" smtClean="0"/>
              <a:t>oSwing</a:t>
            </a:r>
            <a:r>
              <a:rPr lang="en-US" dirty="0" smtClean="0"/>
              <a:t>%)</a:t>
            </a:r>
            <a:endParaRPr lang="en-US" dirty="0"/>
          </a:p>
        </p:txBody>
      </p:sp>
      <p:sp>
        <p:nvSpPr>
          <p:cNvPr id="3" name="Content Placeholder 2"/>
          <p:cNvSpPr>
            <a:spLocks noGrp="1"/>
          </p:cNvSpPr>
          <p:nvPr>
            <p:ph idx="1"/>
          </p:nvPr>
        </p:nvSpPr>
        <p:spPr>
          <a:xfrm>
            <a:off x="533400" y="1219200"/>
            <a:ext cx="8229600" cy="4525963"/>
          </a:xfrm>
        </p:spPr>
        <p:txBody>
          <a:bodyPr>
            <a:normAutofit lnSpcReduction="10000"/>
          </a:bodyPr>
          <a:lstStyle/>
          <a:p>
            <a:pPr>
              <a:spcBef>
                <a:spcPts val="0"/>
              </a:spcBef>
            </a:pPr>
            <a:r>
              <a:rPr lang="en-US" sz="2000" b="1" dirty="0" smtClean="0"/>
              <a:t>Description: </a:t>
            </a:r>
            <a:r>
              <a:rPr lang="en-US" sz="1800" dirty="0" smtClean="0"/>
              <a:t>The percentage of pitches in which a given batter swung at outside of the strike zone. </a:t>
            </a:r>
          </a:p>
          <a:p>
            <a:pPr>
              <a:spcBef>
                <a:spcPts val="0"/>
              </a:spcBef>
            </a:pPr>
            <a:endParaRPr lang="en-US" sz="2000" dirty="0" smtClean="0"/>
          </a:p>
          <a:p>
            <a:pPr>
              <a:spcBef>
                <a:spcPts val="0"/>
              </a:spcBef>
            </a:pPr>
            <a:r>
              <a:rPr lang="en-US" sz="2000" b="1" dirty="0" smtClean="0"/>
              <a:t>Why it’s Important: </a:t>
            </a:r>
            <a:r>
              <a:rPr lang="en-US" sz="1800" dirty="0" smtClean="0"/>
              <a:t>Chase rate gives us an indication of a given player’s plate discipline and understanding of the strike zone. Generally speaking, a player more likely to chase is more likely to struggle offensively because generally speaking, it is harder to hit pitches outside of the strike zone well. Furthermore, it can lend valuable insight when game planning how to pitch a given batter.</a:t>
            </a:r>
          </a:p>
          <a:p>
            <a:pPr>
              <a:spcBef>
                <a:spcPts val="0"/>
              </a:spcBef>
            </a:pPr>
            <a:endParaRPr lang="en-US" sz="1800" dirty="0" smtClean="0"/>
          </a:p>
          <a:p>
            <a:pPr>
              <a:spcBef>
                <a:spcPts val="0"/>
              </a:spcBef>
            </a:pPr>
            <a:r>
              <a:rPr lang="en-US" sz="2000" b="1" dirty="0" smtClean="0"/>
              <a:t>Why it Doesn’t Tell Us the Whole Picture: </a:t>
            </a:r>
            <a:r>
              <a:rPr lang="en-US" sz="1800" dirty="0" smtClean="0"/>
              <a:t>Chase rate does not take into account the result of the play. Thus, a player might have a high chase rate but also might exhibit tremendous bat-to-ball skills and make contact at an above average clip as well. For example, while Jose </a:t>
            </a:r>
            <a:r>
              <a:rPr lang="en-US" sz="1800" dirty="0" err="1" smtClean="0"/>
              <a:t>Altuve</a:t>
            </a:r>
            <a:r>
              <a:rPr lang="en-US" sz="1800" dirty="0" smtClean="0"/>
              <a:t> has averaged a high chase rate throughout his career (33.1%), he has performed at an elite offensive level over that span. Thus, while a high chase rate is certainly not ideal, it does not necessarily mean a player cannot be productive offensively (ex: Vladimir Guerrero).</a:t>
            </a:r>
            <a:endParaRPr lang="en-US" sz="1800" dirty="0"/>
          </a:p>
        </p:txBody>
      </p:sp>
    </p:spTree>
    <p:extLst>
      <p:ext uri="{BB962C8B-B14F-4D97-AF65-F5344CB8AC3E}">
        <p14:creationId xmlns:p14="http://schemas.microsoft.com/office/powerpoint/2010/main" val="20941523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2346" y="626168"/>
            <a:ext cx="685800" cy="369332"/>
          </a:xfrm>
          <a:prstGeom prst="rect">
            <a:avLst/>
          </a:prstGeom>
          <a:noFill/>
        </p:spPr>
        <p:txBody>
          <a:bodyPr wrap="square" rtlCol="0">
            <a:spAutoFit/>
          </a:bodyPr>
          <a:lstStyle/>
          <a:p>
            <a:r>
              <a:rPr lang="en-US" dirty="0" smtClean="0"/>
              <a:t>High</a:t>
            </a:r>
            <a:endParaRPr lang="en-US" dirty="0"/>
          </a:p>
        </p:txBody>
      </p:sp>
      <p:sp>
        <p:nvSpPr>
          <p:cNvPr id="12" name="TextBox 11"/>
          <p:cNvSpPr txBox="1"/>
          <p:nvPr/>
        </p:nvSpPr>
        <p:spPr>
          <a:xfrm>
            <a:off x="1790700" y="5140135"/>
            <a:ext cx="685800" cy="369332"/>
          </a:xfrm>
          <a:prstGeom prst="rect">
            <a:avLst/>
          </a:prstGeom>
          <a:noFill/>
        </p:spPr>
        <p:txBody>
          <a:bodyPr wrap="square" rtlCol="0">
            <a:spAutoFit/>
          </a:bodyPr>
          <a:lstStyle/>
          <a:p>
            <a:r>
              <a:rPr lang="en-US" dirty="0" smtClean="0"/>
              <a:t>Low</a:t>
            </a:r>
          </a:p>
        </p:txBody>
      </p:sp>
      <p:sp>
        <p:nvSpPr>
          <p:cNvPr id="13" name="TextBox 12"/>
          <p:cNvSpPr txBox="1"/>
          <p:nvPr/>
        </p:nvSpPr>
        <p:spPr>
          <a:xfrm>
            <a:off x="6498748" y="626166"/>
            <a:ext cx="685800" cy="369332"/>
          </a:xfrm>
          <a:prstGeom prst="rect">
            <a:avLst/>
          </a:prstGeom>
          <a:noFill/>
        </p:spPr>
        <p:txBody>
          <a:bodyPr wrap="square" rtlCol="0">
            <a:spAutoFit/>
          </a:bodyPr>
          <a:lstStyle/>
          <a:p>
            <a:r>
              <a:rPr lang="en-US" dirty="0" smtClean="0"/>
              <a:t>High</a:t>
            </a:r>
            <a:endParaRPr lang="en-US" dirty="0"/>
          </a:p>
        </p:txBody>
      </p:sp>
      <p:sp>
        <p:nvSpPr>
          <p:cNvPr id="14" name="TextBox 13"/>
          <p:cNvSpPr txBox="1"/>
          <p:nvPr/>
        </p:nvSpPr>
        <p:spPr>
          <a:xfrm>
            <a:off x="6536848" y="5140135"/>
            <a:ext cx="609600" cy="369332"/>
          </a:xfrm>
          <a:prstGeom prst="rect">
            <a:avLst/>
          </a:prstGeom>
          <a:noFill/>
        </p:spPr>
        <p:txBody>
          <a:bodyPr wrap="square" rtlCol="0">
            <a:spAutoFit/>
          </a:bodyPr>
          <a:lstStyle/>
          <a:p>
            <a:r>
              <a:rPr lang="en-US" dirty="0" smtClean="0"/>
              <a:t>Low</a:t>
            </a:r>
          </a:p>
        </p:txBody>
      </p:sp>
      <p:sp>
        <p:nvSpPr>
          <p:cNvPr id="20" name="Line Callout 1 19"/>
          <p:cNvSpPr/>
          <p:nvPr/>
        </p:nvSpPr>
        <p:spPr>
          <a:xfrm>
            <a:off x="2359344" y="1543102"/>
            <a:ext cx="1527042" cy="209498"/>
          </a:xfrm>
          <a:prstGeom prst="borderCallout1">
            <a:avLst>
              <a:gd name="adj1" fmla="val -164814"/>
              <a:gd name="adj2" fmla="val -19586"/>
              <a:gd name="adj3" fmla="val -164884"/>
              <a:gd name="adj4" fmla="val 346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Javier Baez: 41.1%</a:t>
            </a:r>
          </a:p>
        </p:txBody>
      </p:sp>
      <p:sp>
        <p:nvSpPr>
          <p:cNvPr id="22" name="Line Callout 1 21"/>
          <p:cNvSpPr/>
          <p:nvPr/>
        </p:nvSpPr>
        <p:spPr>
          <a:xfrm>
            <a:off x="152400" y="2688788"/>
            <a:ext cx="1737494" cy="266477"/>
          </a:xfrm>
          <a:prstGeom prst="borderCallout1">
            <a:avLst>
              <a:gd name="adj1" fmla="val -197173"/>
              <a:gd name="adj2" fmla="val 93200"/>
              <a:gd name="adj3" fmla="val -197242"/>
              <a:gd name="adj4" fmla="val 11046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Carlos Gonzalez: 33.7%</a:t>
            </a:r>
          </a:p>
        </p:txBody>
      </p:sp>
      <p:sp>
        <p:nvSpPr>
          <p:cNvPr id="23" name="Line Callout 1 22"/>
          <p:cNvSpPr/>
          <p:nvPr/>
        </p:nvSpPr>
        <p:spPr>
          <a:xfrm>
            <a:off x="2371902" y="3388762"/>
            <a:ext cx="1742897" cy="311340"/>
          </a:xfrm>
          <a:prstGeom prst="borderCallout1">
            <a:avLst>
              <a:gd name="adj1" fmla="val -119757"/>
              <a:gd name="adj2" fmla="val 9225"/>
              <a:gd name="adj3" fmla="val -117622"/>
              <a:gd name="adj4" fmla="val -176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Freddie Freeman: 28.4%</a:t>
            </a:r>
          </a:p>
        </p:txBody>
      </p:sp>
      <p:sp>
        <p:nvSpPr>
          <p:cNvPr id="24" name="Line Callout 1 23"/>
          <p:cNvSpPr/>
          <p:nvPr/>
        </p:nvSpPr>
        <p:spPr>
          <a:xfrm>
            <a:off x="2311139" y="5218422"/>
            <a:ext cx="1602433" cy="209498"/>
          </a:xfrm>
          <a:prstGeom prst="borderCallout1">
            <a:avLst>
              <a:gd name="adj1" fmla="val -230081"/>
              <a:gd name="adj2" fmla="val 7870"/>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Joey </a:t>
            </a:r>
            <a:r>
              <a:rPr lang="en-US" sz="1200" dirty="0" err="1" smtClean="0">
                <a:solidFill>
                  <a:schemeClr val="tx1"/>
                </a:solidFill>
              </a:rPr>
              <a:t>Votto</a:t>
            </a:r>
            <a:r>
              <a:rPr lang="en-US" sz="1200" dirty="0" smtClean="0">
                <a:solidFill>
                  <a:schemeClr val="tx1"/>
                </a:solidFill>
              </a:rPr>
              <a:t>: 18.2%</a:t>
            </a:r>
          </a:p>
        </p:txBody>
      </p:sp>
      <p:sp>
        <p:nvSpPr>
          <p:cNvPr id="25" name="Line Callout 1 24"/>
          <p:cNvSpPr/>
          <p:nvPr/>
        </p:nvSpPr>
        <p:spPr>
          <a:xfrm>
            <a:off x="178172" y="4696103"/>
            <a:ext cx="1711722" cy="234975"/>
          </a:xfrm>
          <a:prstGeom prst="borderCallout1">
            <a:avLst>
              <a:gd name="adj1" fmla="val -249259"/>
              <a:gd name="adj2" fmla="val 94306"/>
              <a:gd name="adj3" fmla="val -248720"/>
              <a:gd name="adj4" fmla="val 11181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Yasmani</a:t>
            </a:r>
            <a:r>
              <a:rPr lang="en-US" sz="1200" dirty="0" smtClean="0">
                <a:solidFill>
                  <a:schemeClr val="tx1"/>
                </a:solidFill>
              </a:rPr>
              <a:t> </a:t>
            </a:r>
            <a:r>
              <a:rPr lang="en-US" sz="1200" dirty="0" err="1" smtClean="0">
                <a:solidFill>
                  <a:schemeClr val="tx1"/>
                </a:solidFill>
              </a:rPr>
              <a:t>Grandal</a:t>
            </a:r>
            <a:r>
              <a:rPr lang="en-US" sz="1200" dirty="0" smtClean="0">
                <a:solidFill>
                  <a:schemeClr val="tx1"/>
                </a:solidFill>
              </a:rPr>
              <a:t>: 22.2%</a:t>
            </a:r>
          </a:p>
        </p:txBody>
      </p:sp>
      <p:sp>
        <p:nvSpPr>
          <p:cNvPr id="26" name="Line Callout 1 25"/>
          <p:cNvSpPr/>
          <p:nvPr/>
        </p:nvSpPr>
        <p:spPr>
          <a:xfrm>
            <a:off x="4859737" y="2775506"/>
            <a:ext cx="1640721" cy="218441"/>
          </a:xfrm>
          <a:prstGeom prst="borderCallout1">
            <a:avLst>
              <a:gd name="adj1" fmla="val -213765"/>
              <a:gd name="adj2" fmla="val 97447"/>
              <a:gd name="adj3" fmla="val -213834"/>
              <a:gd name="adj4" fmla="val 11727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Brendon Davis: 33.1%</a:t>
            </a:r>
          </a:p>
        </p:txBody>
      </p:sp>
      <p:sp>
        <p:nvSpPr>
          <p:cNvPr id="27" name="Line Callout 1 26"/>
          <p:cNvSpPr/>
          <p:nvPr/>
        </p:nvSpPr>
        <p:spPr>
          <a:xfrm>
            <a:off x="7162296" y="4580659"/>
            <a:ext cx="1639323" cy="209498"/>
          </a:xfrm>
          <a:prstGeom prst="borderCallout1">
            <a:avLst>
              <a:gd name="adj1" fmla="val -266991"/>
              <a:gd name="adj2" fmla="val 7244"/>
              <a:gd name="adj3" fmla="val -262980"/>
              <a:gd name="adj4" fmla="val -1876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Cody </a:t>
            </a:r>
            <a:r>
              <a:rPr lang="en-US" sz="1200" dirty="0" err="1" smtClean="0">
                <a:solidFill>
                  <a:schemeClr val="tx1"/>
                </a:solidFill>
              </a:rPr>
              <a:t>Bellinger</a:t>
            </a:r>
            <a:r>
              <a:rPr lang="en-US" sz="1200" dirty="0" smtClean="0">
                <a:solidFill>
                  <a:schemeClr val="tx1"/>
                </a:solidFill>
              </a:rPr>
              <a:t>: 22.5%</a:t>
            </a:r>
          </a:p>
        </p:txBody>
      </p:sp>
      <p:sp>
        <p:nvSpPr>
          <p:cNvPr id="28" name="Line Callout 1 27"/>
          <p:cNvSpPr/>
          <p:nvPr/>
        </p:nvSpPr>
        <p:spPr>
          <a:xfrm>
            <a:off x="5027355" y="4041793"/>
            <a:ext cx="1524288" cy="286336"/>
          </a:xfrm>
          <a:prstGeom prst="borderCallout1">
            <a:avLst>
              <a:gd name="adj1" fmla="val 311286"/>
              <a:gd name="adj2" fmla="val 120832"/>
              <a:gd name="adj3" fmla="val 311218"/>
              <a:gd name="adj4" fmla="val 8853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Saige </a:t>
            </a:r>
            <a:r>
              <a:rPr lang="en-US" sz="1200" dirty="0" err="1" smtClean="0">
                <a:solidFill>
                  <a:schemeClr val="tx1"/>
                </a:solidFill>
              </a:rPr>
              <a:t>Jenco</a:t>
            </a:r>
            <a:r>
              <a:rPr lang="en-US" sz="1200" dirty="0" smtClean="0">
                <a:solidFill>
                  <a:schemeClr val="tx1"/>
                </a:solidFill>
              </a:rPr>
              <a:t>: 15.6%</a:t>
            </a:r>
          </a:p>
        </p:txBody>
      </p:sp>
      <p:sp>
        <p:nvSpPr>
          <p:cNvPr id="29" name="Line Callout 1 28"/>
          <p:cNvSpPr/>
          <p:nvPr/>
        </p:nvSpPr>
        <p:spPr>
          <a:xfrm>
            <a:off x="7201982" y="2065140"/>
            <a:ext cx="1744746" cy="209498"/>
          </a:xfrm>
          <a:prstGeom prst="borderCallout1">
            <a:avLst>
              <a:gd name="adj1" fmla="val -165897"/>
              <a:gd name="adj2" fmla="val 6359"/>
              <a:gd name="adj3" fmla="val -165965"/>
              <a:gd name="adj4" fmla="val -21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Edwin Rios: 36.9%</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1187" y="1162526"/>
            <a:ext cx="1606335" cy="903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751" y="1830910"/>
            <a:ext cx="1478691" cy="9448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p:cNvSpPr txBox="1"/>
          <p:nvPr/>
        </p:nvSpPr>
        <p:spPr>
          <a:xfrm>
            <a:off x="-10278" y="445543"/>
            <a:ext cx="1628432" cy="646331"/>
          </a:xfrm>
          <a:prstGeom prst="rect">
            <a:avLst/>
          </a:prstGeom>
          <a:noFill/>
        </p:spPr>
        <p:txBody>
          <a:bodyPr wrap="square" rtlCol="0">
            <a:spAutoFit/>
          </a:bodyPr>
          <a:lstStyle/>
          <a:p>
            <a:r>
              <a:rPr lang="en-US" b="1" dirty="0" smtClean="0"/>
              <a:t>Chase%: Chase Percentage</a:t>
            </a:r>
            <a:endParaRPr lang="en-US" b="1" dirty="0"/>
          </a:p>
        </p:txBody>
      </p:sp>
      <p:cxnSp>
        <p:nvCxnSpPr>
          <p:cNvPr id="31" name="Straight Connector 30"/>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28.1%</a:t>
            </a:r>
            <a:endParaRPr lang="en-US" sz="1200" b="1" dirty="0"/>
          </a:p>
        </p:txBody>
      </p:sp>
      <p:sp>
        <p:nvSpPr>
          <p:cNvPr id="33" name="TextBox 32"/>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28.1%</a:t>
            </a:r>
            <a:endParaRPr lang="en-US" sz="1200" b="1" dirty="0"/>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4107" y="598793"/>
            <a:ext cx="1426605" cy="9486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0333" y="4303567"/>
            <a:ext cx="1466524" cy="916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024" y="1752600"/>
            <a:ext cx="1548974" cy="9421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95716" y="2522351"/>
            <a:ext cx="1552339" cy="874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5679" y="3784282"/>
            <a:ext cx="1377516" cy="9179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2145" y="4328129"/>
            <a:ext cx="1218786" cy="12187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30178" y="3549264"/>
            <a:ext cx="1445453" cy="103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49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50"/>
                                        <p:tgtEl>
                                          <p:spTgt spid="37"/>
                                        </p:tgtEl>
                                      </p:cBhvr>
                                    </p:animEffect>
                                    <p:anim calcmode="lin" valueType="num">
                                      <p:cBhvr>
                                        <p:cTn id="8" dur="750" fill="hold"/>
                                        <p:tgtEl>
                                          <p:spTgt spid="37"/>
                                        </p:tgtEl>
                                        <p:attrNameLst>
                                          <p:attrName>ppt_x</p:attrName>
                                        </p:attrNameLst>
                                      </p:cBhvr>
                                      <p:tavLst>
                                        <p:tav tm="0">
                                          <p:val>
                                            <p:strVal val="#ppt_x"/>
                                          </p:val>
                                        </p:tav>
                                        <p:tav tm="100000">
                                          <p:val>
                                            <p:strVal val="#ppt_x"/>
                                          </p:val>
                                        </p:tav>
                                      </p:tavLst>
                                    </p:anim>
                                    <p:anim calcmode="lin" valueType="num">
                                      <p:cBhvr>
                                        <p:cTn id="9" dur="750" fill="hold"/>
                                        <p:tgtEl>
                                          <p:spTgt spid="3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750"/>
                                        <p:tgtEl>
                                          <p:spTgt spid="38"/>
                                        </p:tgtEl>
                                      </p:cBhvr>
                                    </p:animEffect>
                                    <p:anim calcmode="lin" valueType="num">
                                      <p:cBhvr>
                                        <p:cTn id="19" dur="750" fill="hold"/>
                                        <p:tgtEl>
                                          <p:spTgt spid="38"/>
                                        </p:tgtEl>
                                        <p:attrNameLst>
                                          <p:attrName>ppt_x</p:attrName>
                                        </p:attrNameLst>
                                      </p:cBhvr>
                                      <p:tavLst>
                                        <p:tav tm="0">
                                          <p:val>
                                            <p:strVal val="#ppt_x"/>
                                          </p:val>
                                        </p:tav>
                                        <p:tav tm="100000">
                                          <p:val>
                                            <p:strVal val="#ppt_x"/>
                                          </p:val>
                                        </p:tav>
                                      </p:tavLst>
                                    </p:anim>
                                    <p:anim calcmode="lin" valueType="num">
                                      <p:cBhvr>
                                        <p:cTn id="20" dur="75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anim calcmode="lin" valueType="num">
                                      <p:cBhvr>
                                        <p:cTn id="30" dur="750" fill="hold"/>
                                        <p:tgtEl>
                                          <p:spTgt spid="3"/>
                                        </p:tgtEl>
                                        <p:attrNameLst>
                                          <p:attrName>ppt_x</p:attrName>
                                        </p:attrNameLst>
                                      </p:cBhvr>
                                      <p:tavLst>
                                        <p:tav tm="0">
                                          <p:val>
                                            <p:strVal val="#ppt_x"/>
                                          </p:val>
                                        </p:tav>
                                        <p:tav tm="100000">
                                          <p:val>
                                            <p:strVal val="#ppt_x"/>
                                          </p:val>
                                        </p:tav>
                                      </p:tavLst>
                                    </p:anim>
                                    <p:anim calcmode="lin" valueType="num">
                                      <p:cBhvr>
                                        <p:cTn id="31" dur="75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Contact Rate</a:t>
            </a:r>
            <a:endParaRPr lang="en-US" dirty="0"/>
          </a:p>
        </p:txBody>
      </p:sp>
      <p:sp>
        <p:nvSpPr>
          <p:cNvPr id="3" name="Content Placeholder 2"/>
          <p:cNvSpPr>
            <a:spLocks noGrp="1"/>
          </p:cNvSpPr>
          <p:nvPr>
            <p:ph idx="1"/>
          </p:nvPr>
        </p:nvSpPr>
        <p:spPr>
          <a:xfrm>
            <a:off x="457200" y="1295400"/>
            <a:ext cx="8229600" cy="4525963"/>
          </a:xfrm>
        </p:spPr>
        <p:txBody>
          <a:bodyPr>
            <a:normAutofit/>
          </a:bodyPr>
          <a:lstStyle/>
          <a:p>
            <a:pPr>
              <a:spcBef>
                <a:spcPts val="0"/>
              </a:spcBef>
            </a:pPr>
            <a:r>
              <a:rPr lang="en-US" sz="2000" b="1" dirty="0" smtClean="0"/>
              <a:t>Description: </a:t>
            </a:r>
            <a:r>
              <a:rPr lang="en-US" sz="1800" dirty="0"/>
              <a:t>The percentage of swings on which batters make contact (including foul balls).</a:t>
            </a:r>
          </a:p>
          <a:p>
            <a:pPr>
              <a:spcBef>
                <a:spcPts val="0"/>
              </a:spcBef>
            </a:pPr>
            <a:endParaRPr lang="en-US" sz="1800" dirty="0" smtClean="0"/>
          </a:p>
          <a:p>
            <a:pPr>
              <a:spcBef>
                <a:spcPts val="0"/>
              </a:spcBef>
            </a:pPr>
            <a:r>
              <a:rPr lang="en-US" sz="2000" b="1" dirty="0" smtClean="0"/>
              <a:t>Why it’s Important: </a:t>
            </a:r>
            <a:r>
              <a:rPr lang="en-US" sz="1800" dirty="0"/>
              <a:t>Contact% is a good indication of a player’s bat-to-ball skills. Especially within PD, it is useful because it can be an indication of how a player might </a:t>
            </a:r>
            <a:r>
              <a:rPr lang="en-US" sz="1800" dirty="0" smtClean="0"/>
              <a:t>fare </a:t>
            </a:r>
            <a:r>
              <a:rPr lang="en-US" sz="1800" dirty="0"/>
              <a:t>moving up through the minor league levels. If a player has a slightly below average contact rate in High-A, a fair criticism might be that his contact rate is likely to </a:t>
            </a:r>
            <a:r>
              <a:rPr lang="en-US" sz="1800" dirty="0" smtClean="0"/>
              <a:t>continue to decrease as </a:t>
            </a:r>
            <a:r>
              <a:rPr lang="en-US" sz="1800" dirty="0"/>
              <a:t>he faces better competition. A high contact rate usually corresponds to a low strikeout rate and vice versa.</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Contact rate tells us nothing about the type of contact a given batter is making. Thus, a player can have a solid contact rate, but if he isn’t doing any damage and doesn’t have the speed to make up for it, he likely is not a productive offensive player. </a:t>
            </a:r>
          </a:p>
        </p:txBody>
      </p:sp>
    </p:spTree>
    <p:extLst>
      <p:ext uri="{BB962C8B-B14F-4D97-AF65-F5344CB8AC3E}">
        <p14:creationId xmlns:p14="http://schemas.microsoft.com/office/powerpoint/2010/main" val="8142459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ne Callout 1 19"/>
          <p:cNvSpPr/>
          <p:nvPr/>
        </p:nvSpPr>
        <p:spPr>
          <a:xfrm>
            <a:off x="2359344" y="1543102"/>
            <a:ext cx="1527042" cy="209498"/>
          </a:xfrm>
          <a:prstGeom prst="borderCallout1">
            <a:avLst>
              <a:gd name="adj1" fmla="val -164814"/>
              <a:gd name="adj2" fmla="val -19586"/>
              <a:gd name="adj3" fmla="val -164884"/>
              <a:gd name="adj4" fmla="val 4187"/>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Daniel Murphy: 88%</a:t>
            </a:r>
          </a:p>
        </p:txBody>
      </p:sp>
      <p:sp>
        <p:nvSpPr>
          <p:cNvPr id="22" name="Line Callout 1 21"/>
          <p:cNvSpPr/>
          <p:nvPr/>
        </p:nvSpPr>
        <p:spPr>
          <a:xfrm>
            <a:off x="208437" y="2713756"/>
            <a:ext cx="1737494" cy="229820"/>
          </a:xfrm>
          <a:prstGeom prst="borderCallout1">
            <a:avLst>
              <a:gd name="adj1" fmla="val -217844"/>
              <a:gd name="adj2" fmla="val 97005"/>
              <a:gd name="adj3" fmla="val -217913"/>
              <a:gd name="adj4" fmla="val 10729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Lindor</a:t>
            </a:r>
            <a:r>
              <a:rPr lang="en-US" sz="1200" dirty="0" smtClean="0">
                <a:solidFill>
                  <a:schemeClr val="tx1"/>
                </a:solidFill>
              </a:rPr>
              <a:t>: 82.9%</a:t>
            </a:r>
          </a:p>
        </p:txBody>
      </p:sp>
      <p:sp>
        <p:nvSpPr>
          <p:cNvPr id="23" name="Line Callout 1 22"/>
          <p:cNvSpPr/>
          <p:nvPr/>
        </p:nvSpPr>
        <p:spPr>
          <a:xfrm>
            <a:off x="2371903" y="3481210"/>
            <a:ext cx="1477577" cy="218892"/>
          </a:xfrm>
          <a:prstGeom prst="borderCallout1">
            <a:avLst>
              <a:gd name="adj1" fmla="val -206417"/>
              <a:gd name="adj2" fmla="val 4180"/>
              <a:gd name="adj3" fmla="val -207821"/>
              <a:gd name="adj4" fmla="val -2266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Seager</a:t>
            </a:r>
            <a:r>
              <a:rPr lang="en-US" sz="1200" dirty="0" smtClean="0">
                <a:solidFill>
                  <a:schemeClr val="tx1"/>
                </a:solidFill>
              </a:rPr>
              <a:t>: 76.7% </a:t>
            </a:r>
          </a:p>
        </p:txBody>
      </p:sp>
      <p:sp>
        <p:nvSpPr>
          <p:cNvPr id="24" name="Line Callout 1 23"/>
          <p:cNvSpPr/>
          <p:nvPr/>
        </p:nvSpPr>
        <p:spPr>
          <a:xfrm>
            <a:off x="2329664" y="5032030"/>
            <a:ext cx="1602433" cy="209498"/>
          </a:xfrm>
          <a:prstGeom prst="borderCallout1">
            <a:avLst>
              <a:gd name="adj1" fmla="val -211946"/>
              <a:gd name="adj2" fmla="val 5525"/>
              <a:gd name="adj3" fmla="val -212015"/>
              <a:gd name="adj4" fmla="val -1926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Davis: 62.9%</a:t>
            </a:r>
          </a:p>
        </p:txBody>
      </p:sp>
      <p:sp>
        <p:nvSpPr>
          <p:cNvPr id="25" name="Line Callout 1 24"/>
          <p:cNvSpPr/>
          <p:nvPr/>
        </p:nvSpPr>
        <p:spPr>
          <a:xfrm>
            <a:off x="208437" y="4547171"/>
            <a:ext cx="1556491" cy="209498"/>
          </a:xfrm>
          <a:prstGeom prst="borderCallout1">
            <a:avLst>
              <a:gd name="adj1" fmla="val -269153"/>
              <a:gd name="adj2" fmla="val 95465"/>
              <a:gd name="adj3" fmla="val -268044"/>
              <a:gd name="adj4" fmla="val 11947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Justin Upton: 69.2%</a:t>
            </a:r>
          </a:p>
        </p:txBody>
      </p:sp>
      <p:sp>
        <p:nvSpPr>
          <p:cNvPr id="26" name="Line Callout 1 25"/>
          <p:cNvSpPr/>
          <p:nvPr/>
        </p:nvSpPr>
        <p:spPr>
          <a:xfrm>
            <a:off x="4795164" y="2734078"/>
            <a:ext cx="1692554" cy="209498"/>
          </a:xfrm>
          <a:prstGeom prst="borderCallout1">
            <a:avLst>
              <a:gd name="adj1" fmla="val -213765"/>
              <a:gd name="adj2" fmla="val 97447"/>
              <a:gd name="adj3" fmla="val -213834"/>
              <a:gd name="adj4" fmla="val 11727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Tim </a:t>
            </a:r>
            <a:r>
              <a:rPr lang="en-US" sz="1200" dirty="0" err="1" smtClean="0">
                <a:solidFill>
                  <a:schemeClr val="tx1"/>
                </a:solidFill>
              </a:rPr>
              <a:t>Locastro</a:t>
            </a:r>
            <a:r>
              <a:rPr lang="en-US" sz="1200" dirty="0" smtClean="0">
                <a:solidFill>
                  <a:schemeClr val="tx1"/>
                </a:solidFill>
              </a:rPr>
              <a:t>: 83.1%</a:t>
            </a:r>
          </a:p>
        </p:txBody>
      </p:sp>
      <p:sp>
        <p:nvSpPr>
          <p:cNvPr id="27" name="Line Callout 1 26"/>
          <p:cNvSpPr/>
          <p:nvPr/>
        </p:nvSpPr>
        <p:spPr>
          <a:xfrm>
            <a:off x="4814444" y="4728964"/>
            <a:ext cx="1771149" cy="245296"/>
          </a:xfrm>
          <a:prstGeom prst="borderCallout1">
            <a:avLst>
              <a:gd name="adj1" fmla="val -184031"/>
              <a:gd name="adj2" fmla="val 96487"/>
              <a:gd name="adj3" fmla="val -184099"/>
              <a:gd name="adj4" fmla="val 11408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Johan </a:t>
            </a:r>
            <a:r>
              <a:rPr lang="en-US" sz="1200" dirty="0" err="1" smtClean="0">
                <a:solidFill>
                  <a:schemeClr val="tx1"/>
                </a:solidFill>
              </a:rPr>
              <a:t>Mieses</a:t>
            </a:r>
            <a:r>
              <a:rPr lang="en-US" sz="1200" dirty="0" smtClean="0">
                <a:solidFill>
                  <a:schemeClr val="tx1"/>
                </a:solidFill>
              </a:rPr>
              <a:t>: 66.9%</a:t>
            </a:r>
          </a:p>
        </p:txBody>
      </p:sp>
      <p:sp>
        <p:nvSpPr>
          <p:cNvPr id="28" name="Line Callout 1 27"/>
          <p:cNvSpPr/>
          <p:nvPr/>
        </p:nvSpPr>
        <p:spPr>
          <a:xfrm>
            <a:off x="7213816" y="4403522"/>
            <a:ext cx="1524001" cy="224622"/>
          </a:xfrm>
          <a:prstGeom prst="borderCallout1">
            <a:avLst>
              <a:gd name="adj1" fmla="val 314532"/>
              <a:gd name="adj2" fmla="val -77"/>
              <a:gd name="adj3" fmla="val 295792"/>
              <a:gd name="adj4" fmla="val -25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Ibandel</a:t>
            </a:r>
            <a:r>
              <a:rPr lang="en-US" sz="1200" dirty="0" smtClean="0">
                <a:solidFill>
                  <a:schemeClr val="tx1"/>
                </a:solidFill>
              </a:rPr>
              <a:t> Isabel: 48.2%</a:t>
            </a:r>
          </a:p>
        </p:txBody>
      </p:sp>
      <p:sp>
        <p:nvSpPr>
          <p:cNvPr id="29" name="Line Callout 1 28"/>
          <p:cNvSpPr/>
          <p:nvPr/>
        </p:nvSpPr>
        <p:spPr>
          <a:xfrm>
            <a:off x="7146448" y="1838327"/>
            <a:ext cx="1692526" cy="209055"/>
          </a:xfrm>
          <a:prstGeom prst="borderCallout1">
            <a:avLst>
              <a:gd name="adj1" fmla="val -197449"/>
              <a:gd name="adj2" fmla="val 1178"/>
              <a:gd name="adj3" fmla="val -197517"/>
              <a:gd name="adj4" fmla="val -1966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Willie Calhoun: 86.8%</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Contact%: Contact Percentage</a:t>
            </a:r>
            <a:endParaRPr lang="en-US" b="1" dirty="0"/>
          </a:p>
        </p:txBody>
      </p:sp>
      <p:cxnSp>
        <p:nvCxnSpPr>
          <p:cNvPr id="30" name="Straight Connector 29"/>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76.4%</a:t>
            </a:r>
            <a:endParaRPr lang="en-US" sz="1200" b="1" dirty="0"/>
          </a:p>
        </p:txBody>
      </p:sp>
      <p:sp>
        <p:nvSpPr>
          <p:cNvPr id="32" name="TextBox 31"/>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76.4%</a:t>
            </a:r>
            <a:endParaRPr lang="en-US" sz="1200" b="1" dirty="0"/>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1008" y="606388"/>
            <a:ext cx="1379365" cy="936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5325" y="1722494"/>
            <a:ext cx="1648219" cy="979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9196" y="2553701"/>
            <a:ext cx="1622987" cy="912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1445" y="4152673"/>
            <a:ext cx="1562839" cy="879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708" y="3481210"/>
            <a:ext cx="1489552" cy="10659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6448" y="886279"/>
            <a:ext cx="1692525" cy="9520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TextBox 37"/>
          <p:cNvSpPr txBox="1"/>
          <p:nvPr/>
        </p:nvSpPr>
        <p:spPr>
          <a:xfrm>
            <a:off x="1712346" y="626168"/>
            <a:ext cx="685800" cy="369332"/>
          </a:xfrm>
          <a:prstGeom prst="rect">
            <a:avLst/>
          </a:prstGeom>
          <a:noFill/>
        </p:spPr>
        <p:txBody>
          <a:bodyPr wrap="square" rtlCol="0">
            <a:spAutoFit/>
          </a:bodyPr>
          <a:lstStyle/>
          <a:p>
            <a:r>
              <a:rPr lang="en-US" dirty="0" smtClean="0"/>
              <a:t>High</a:t>
            </a:r>
            <a:endParaRPr lang="en-US" dirty="0"/>
          </a:p>
        </p:txBody>
      </p:sp>
      <p:sp>
        <p:nvSpPr>
          <p:cNvPr id="39" name="TextBox 38"/>
          <p:cNvSpPr txBox="1"/>
          <p:nvPr/>
        </p:nvSpPr>
        <p:spPr>
          <a:xfrm>
            <a:off x="6498748" y="626166"/>
            <a:ext cx="685800" cy="369332"/>
          </a:xfrm>
          <a:prstGeom prst="rect">
            <a:avLst/>
          </a:prstGeom>
          <a:noFill/>
        </p:spPr>
        <p:txBody>
          <a:bodyPr wrap="square" rtlCol="0">
            <a:spAutoFit/>
          </a:bodyPr>
          <a:lstStyle/>
          <a:p>
            <a:r>
              <a:rPr lang="en-US" dirty="0" smtClean="0"/>
              <a:t>High</a:t>
            </a:r>
            <a:endParaRPr lang="en-US" dirty="0"/>
          </a:p>
        </p:txBody>
      </p:sp>
      <p:sp>
        <p:nvSpPr>
          <p:cNvPr id="40" name="TextBox 39"/>
          <p:cNvSpPr txBox="1"/>
          <p:nvPr/>
        </p:nvSpPr>
        <p:spPr>
          <a:xfrm>
            <a:off x="1790700" y="5140135"/>
            <a:ext cx="685800" cy="369332"/>
          </a:xfrm>
          <a:prstGeom prst="rect">
            <a:avLst/>
          </a:prstGeom>
          <a:noFill/>
        </p:spPr>
        <p:txBody>
          <a:bodyPr wrap="square" rtlCol="0">
            <a:spAutoFit/>
          </a:bodyPr>
          <a:lstStyle/>
          <a:p>
            <a:r>
              <a:rPr lang="en-US" dirty="0" smtClean="0"/>
              <a:t>Low</a:t>
            </a:r>
          </a:p>
        </p:txBody>
      </p:sp>
      <p:sp>
        <p:nvSpPr>
          <p:cNvPr id="41" name="TextBox 40"/>
          <p:cNvSpPr txBox="1"/>
          <p:nvPr/>
        </p:nvSpPr>
        <p:spPr>
          <a:xfrm>
            <a:off x="6536848" y="5140135"/>
            <a:ext cx="609600" cy="369332"/>
          </a:xfrm>
          <a:prstGeom prst="rect">
            <a:avLst/>
          </a:prstGeom>
          <a:noFill/>
        </p:spPr>
        <p:txBody>
          <a:bodyPr wrap="square" rtlCol="0">
            <a:spAutoFit/>
          </a:bodyPr>
          <a:lstStyle/>
          <a:p>
            <a:r>
              <a:rPr lang="en-US" dirty="0" smtClean="0"/>
              <a:t>Low</a:t>
            </a:r>
          </a:p>
        </p:txBody>
      </p: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02632" y="4628144"/>
            <a:ext cx="1524000" cy="10172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4444" y="3729614"/>
            <a:ext cx="1775990" cy="998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95164" y="1781661"/>
            <a:ext cx="1692553" cy="9520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967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750"/>
                                        <p:tgtEl>
                                          <p:spTgt spid="43"/>
                                        </p:tgtEl>
                                      </p:cBhvr>
                                    </p:animEffect>
                                    <p:anim calcmode="lin" valueType="num">
                                      <p:cBhvr>
                                        <p:cTn id="19" dur="750" fill="hold"/>
                                        <p:tgtEl>
                                          <p:spTgt spid="43"/>
                                        </p:tgtEl>
                                        <p:attrNameLst>
                                          <p:attrName>ppt_x</p:attrName>
                                        </p:attrNameLst>
                                      </p:cBhvr>
                                      <p:tavLst>
                                        <p:tav tm="0">
                                          <p:val>
                                            <p:strVal val="#ppt_x"/>
                                          </p:val>
                                        </p:tav>
                                        <p:tav tm="100000">
                                          <p:val>
                                            <p:strVal val="#ppt_x"/>
                                          </p:val>
                                        </p:tav>
                                      </p:tavLst>
                                    </p:anim>
                                    <p:anim calcmode="lin" valueType="num">
                                      <p:cBhvr>
                                        <p:cTn id="20" dur="750" fill="hold"/>
                                        <p:tgtEl>
                                          <p:spTgt spid="4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50"/>
                                        <p:tgtEl>
                                          <p:spTgt spid="44"/>
                                        </p:tgtEl>
                                      </p:cBhvr>
                                    </p:animEffect>
                                    <p:anim calcmode="lin" valueType="num">
                                      <p:cBhvr>
                                        <p:cTn id="30" dur="750" fill="hold"/>
                                        <p:tgtEl>
                                          <p:spTgt spid="44"/>
                                        </p:tgtEl>
                                        <p:attrNameLst>
                                          <p:attrName>ppt_x</p:attrName>
                                        </p:attrNameLst>
                                      </p:cBhvr>
                                      <p:tavLst>
                                        <p:tav tm="0">
                                          <p:val>
                                            <p:strVal val="#ppt_x"/>
                                          </p:val>
                                        </p:tav>
                                        <p:tav tm="100000">
                                          <p:val>
                                            <p:strVal val="#ppt_x"/>
                                          </p:val>
                                        </p:tav>
                                      </p:tavLst>
                                    </p:anim>
                                    <p:anim calcmode="lin" valueType="num">
                                      <p:cBhvr>
                                        <p:cTn id="31" dur="750" fill="hold"/>
                                        <p:tgtEl>
                                          <p:spTgt spid="4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750"/>
                                        <p:tgtEl>
                                          <p:spTgt spid="37"/>
                                        </p:tgtEl>
                                      </p:cBhvr>
                                    </p:animEffect>
                                    <p:anim calcmode="lin" valueType="num">
                                      <p:cBhvr>
                                        <p:cTn id="41" dur="750" fill="hold"/>
                                        <p:tgtEl>
                                          <p:spTgt spid="37"/>
                                        </p:tgtEl>
                                        <p:attrNameLst>
                                          <p:attrName>ppt_x</p:attrName>
                                        </p:attrNameLst>
                                      </p:cBhvr>
                                      <p:tavLst>
                                        <p:tav tm="0">
                                          <p:val>
                                            <p:strVal val="#ppt_x"/>
                                          </p:val>
                                        </p:tav>
                                        <p:tav tm="100000">
                                          <p:val>
                                            <p:strVal val="#ppt_x"/>
                                          </p:val>
                                        </p:tav>
                                      </p:tavLst>
                                    </p:anim>
                                    <p:anim calcmode="lin" valueType="num">
                                      <p:cBhvr>
                                        <p:cTn id="42" dur="750" fill="hold"/>
                                        <p:tgtEl>
                                          <p:spTgt spid="3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GB%: Ground Ball Rate</a:t>
            </a:r>
            <a:endParaRPr lang="en-US" dirty="0"/>
          </a:p>
        </p:txBody>
      </p:sp>
      <p:sp>
        <p:nvSpPr>
          <p:cNvPr id="5" name="Content Placeholder 2"/>
          <p:cNvSpPr>
            <a:spLocks noGrp="1"/>
          </p:cNvSpPr>
          <p:nvPr>
            <p:ph idx="1"/>
          </p:nvPr>
        </p:nvSpPr>
        <p:spPr>
          <a:xfrm>
            <a:off x="457200" y="1600200"/>
            <a:ext cx="8229600" cy="4525963"/>
          </a:xfrm>
        </p:spPr>
        <p:txBody>
          <a:bodyPr>
            <a:normAutofit/>
          </a:bodyPr>
          <a:lstStyle/>
          <a:p>
            <a:pPr>
              <a:spcBef>
                <a:spcPts val="0"/>
              </a:spcBef>
            </a:pPr>
            <a:r>
              <a:rPr lang="en-US" sz="2000" b="1" dirty="0" smtClean="0"/>
              <a:t>Description</a:t>
            </a:r>
            <a:r>
              <a:rPr lang="en-US" sz="2000" b="1" dirty="0"/>
              <a:t>: </a:t>
            </a:r>
            <a:r>
              <a:rPr lang="en-US" sz="1800" dirty="0"/>
              <a:t>The percentage of </a:t>
            </a:r>
            <a:r>
              <a:rPr lang="en-US" sz="1800" dirty="0" smtClean="0"/>
              <a:t>ground balls </a:t>
            </a:r>
            <a:r>
              <a:rPr lang="en-US" sz="1800" dirty="0"/>
              <a:t>per batted balls in </a:t>
            </a:r>
            <a:r>
              <a:rPr lang="en-US" sz="1800" dirty="0" smtClean="0"/>
              <a:t>play</a:t>
            </a:r>
          </a:p>
          <a:p>
            <a:pPr>
              <a:spcBef>
                <a:spcPts val="0"/>
              </a:spcBef>
            </a:pPr>
            <a:endParaRPr lang="en-US" sz="1800" dirty="0" smtClean="0"/>
          </a:p>
          <a:p>
            <a:pPr>
              <a:spcBef>
                <a:spcPts val="0"/>
              </a:spcBef>
            </a:pPr>
            <a:r>
              <a:rPr lang="en-US" sz="2000" b="1" dirty="0" smtClean="0"/>
              <a:t>Why it’s Important: </a:t>
            </a:r>
            <a:r>
              <a:rPr lang="en-US" sz="1800" dirty="0"/>
              <a:t>A high ground ball rate </a:t>
            </a:r>
            <a:r>
              <a:rPr lang="en-US" sz="1800" dirty="0" smtClean="0"/>
              <a:t>for a batter is not </a:t>
            </a:r>
            <a:r>
              <a:rPr lang="en-US" sz="1800" dirty="0"/>
              <a:t>desirable because ground balls are much less likely to cause damage than line drives and fly balls. </a:t>
            </a:r>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a:t>
            </a:r>
            <a:r>
              <a:rPr lang="en-US" sz="1800" dirty="0" smtClean="0"/>
              <a:t>batter can have a high ground ball rate and still be successful if they have elite contact skills and speed as well. </a:t>
            </a:r>
            <a:endParaRPr lang="en-US" sz="1800" dirty="0"/>
          </a:p>
        </p:txBody>
      </p:sp>
    </p:spTree>
    <p:extLst>
      <p:ext uri="{BB962C8B-B14F-4D97-AF65-F5344CB8AC3E}">
        <p14:creationId xmlns:p14="http://schemas.microsoft.com/office/powerpoint/2010/main" val="3760036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ne Callout 1 19"/>
          <p:cNvSpPr/>
          <p:nvPr/>
        </p:nvSpPr>
        <p:spPr>
          <a:xfrm>
            <a:off x="2371485" y="1728988"/>
            <a:ext cx="1679256" cy="222453"/>
          </a:xfrm>
          <a:prstGeom prst="borderCallout1">
            <a:avLst>
              <a:gd name="adj1" fmla="val -253958"/>
              <a:gd name="adj2" fmla="val -19586"/>
              <a:gd name="adj3" fmla="val -254028"/>
              <a:gd name="adj4" fmla="val 691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Howie Kendrick: 61.4%</a:t>
            </a:r>
          </a:p>
        </p:txBody>
      </p:sp>
      <p:sp>
        <p:nvSpPr>
          <p:cNvPr id="22" name="Line Callout 1 21"/>
          <p:cNvSpPr/>
          <p:nvPr/>
        </p:nvSpPr>
        <p:spPr>
          <a:xfrm>
            <a:off x="235034" y="1752572"/>
            <a:ext cx="1552574" cy="209498"/>
          </a:xfrm>
          <a:prstGeom prst="borderCallout1">
            <a:avLst>
              <a:gd name="adj1" fmla="val 360613"/>
              <a:gd name="adj2" fmla="val 100175"/>
              <a:gd name="adj3" fmla="val 360544"/>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Lindor</a:t>
            </a:r>
            <a:r>
              <a:rPr lang="en-US" sz="1200" dirty="0" smtClean="0">
                <a:solidFill>
                  <a:schemeClr val="tx1"/>
                </a:solidFill>
              </a:rPr>
              <a:t>: 50%</a:t>
            </a:r>
          </a:p>
        </p:txBody>
      </p:sp>
      <p:sp>
        <p:nvSpPr>
          <p:cNvPr id="24" name="Line Callout 1 23"/>
          <p:cNvSpPr/>
          <p:nvPr/>
        </p:nvSpPr>
        <p:spPr>
          <a:xfrm>
            <a:off x="2329664" y="5032030"/>
            <a:ext cx="1602433" cy="209498"/>
          </a:xfrm>
          <a:prstGeom prst="borderCallout1">
            <a:avLst>
              <a:gd name="adj1" fmla="val -238240"/>
              <a:gd name="adj2" fmla="val -66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Brandon Belt: 27.4%</a:t>
            </a:r>
          </a:p>
        </p:txBody>
      </p:sp>
      <p:sp>
        <p:nvSpPr>
          <p:cNvPr id="25" name="Line Callout 1 24"/>
          <p:cNvSpPr/>
          <p:nvPr/>
        </p:nvSpPr>
        <p:spPr>
          <a:xfrm>
            <a:off x="259172" y="4395700"/>
            <a:ext cx="1556491" cy="209498"/>
          </a:xfrm>
          <a:prstGeom prst="borderCallout1">
            <a:avLst>
              <a:gd name="adj1" fmla="val -216566"/>
              <a:gd name="adj2" fmla="val 114574"/>
              <a:gd name="adj3" fmla="val -215458"/>
              <a:gd name="adj4" fmla="val 9116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Daniel Murphy: 37.6%</a:t>
            </a:r>
          </a:p>
        </p:txBody>
      </p:sp>
      <p:sp>
        <p:nvSpPr>
          <p:cNvPr id="26" name="Line Callout 1 25"/>
          <p:cNvSpPr/>
          <p:nvPr/>
        </p:nvSpPr>
        <p:spPr>
          <a:xfrm>
            <a:off x="4854813" y="2663162"/>
            <a:ext cx="1777751" cy="209498"/>
          </a:xfrm>
          <a:prstGeom prst="borderCallout1">
            <a:avLst>
              <a:gd name="adj1" fmla="val -217769"/>
              <a:gd name="adj2" fmla="val 93200"/>
              <a:gd name="adj3" fmla="val -217838"/>
              <a:gd name="adj4" fmla="val 11066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Brendon Davis: 52.8% (A)</a:t>
            </a:r>
          </a:p>
        </p:txBody>
      </p:sp>
      <p:sp>
        <p:nvSpPr>
          <p:cNvPr id="27" name="Line Callout 1 26"/>
          <p:cNvSpPr/>
          <p:nvPr/>
        </p:nvSpPr>
        <p:spPr>
          <a:xfrm>
            <a:off x="4910775" y="4147306"/>
            <a:ext cx="1748909" cy="209498"/>
          </a:xfrm>
          <a:prstGeom prst="borderCallout1">
            <a:avLst>
              <a:gd name="adj1" fmla="val -229333"/>
              <a:gd name="adj2" fmla="val 109385"/>
              <a:gd name="adj3" fmla="val -229401"/>
              <a:gd name="adj4" fmla="val 9234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Tim </a:t>
            </a:r>
            <a:r>
              <a:rPr lang="en-US" sz="1200" dirty="0" err="1" smtClean="0">
                <a:solidFill>
                  <a:schemeClr val="tx1"/>
                </a:solidFill>
              </a:rPr>
              <a:t>Locastro</a:t>
            </a:r>
            <a:r>
              <a:rPr lang="en-US" sz="1200" dirty="0" smtClean="0">
                <a:solidFill>
                  <a:schemeClr val="tx1"/>
                </a:solidFill>
              </a:rPr>
              <a:t>: 40.7% (A+)</a:t>
            </a:r>
          </a:p>
        </p:txBody>
      </p:sp>
      <p:sp>
        <p:nvSpPr>
          <p:cNvPr id="28" name="Line Callout 1 27"/>
          <p:cNvSpPr/>
          <p:nvPr/>
        </p:nvSpPr>
        <p:spPr>
          <a:xfrm>
            <a:off x="7126983" y="4941736"/>
            <a:ext cx="1859341" cy="209498"/>
          </a:xfrm>
          <a:prstGeom prst="borderCallout1">
            <a:avLst>
              <a:gd name="adj1" fmla="val -273605"/>
              <a:gd name="adj2" fmla="val 3909"/>
              <a:gd name="adj3" fmla="val -273673"/>
              <a:gd name="adj4" fmla="val -1635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Cody </a:t>
            </a:r>
            <a:r>
              <a:rPr lang="en-US" sz="1200" dirty="0" err="1" smtClean="0">
                <a:solidFill>
                  <a:schemeClr val="tx1"/>
                </a:solidFill>
              </a:rPr>
              <a:t>Bellinger</a:t>
            </a:r>
            <a:r>
              <a:rPr lang="en-US" sz="1200" dirty="0" smtClean="0">
                <a:solidFill>
                  <a:schemeClr val="tx1"/>
                </a:solidFill>
              </a:rPr>
              <a:t>: 29.8% (AA)</a:t>
            </a:r>
          </a:p>
        </p:txBody>
      </p:sp>
      <p:sp>
        <p:nvSpPr>
          <p:cNvPr id="29" name="Line Callout 1 28"/>
          <p:cNvSpPr/>
          <p:nvPr/>
        </p:nvSpPr>
        <p:spPr>
          <a:xfrm>
            <a:off x="7184282" y="2252832"/>
            <a:ext cx="1744746" cy="209498"/>
          </a:xfrm>
          <a:prstGeom prst="borderCallout1">
            <a:avLst>
              <a:gd name="adj1" fmla="val -233488"/>
              <a:gd name="adj2" fmla="val 20411"/>
              <a:gd name="adj3" fmla="val -233556"/>
              <a:gd name="adj4" fmla="val -1966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Erick Mejia: 55.2% (A+)</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GB%: Groundball Percentage</a:t>
            </a:r>
            <a:endParaRPr lang="en-US" b="1" dirty="0"/>
          </a:p>
        </p:txBody>
      </p:sp>
      <p:cxnSp>
        <p:nvCxnSpPr>
          <p:cNvPr id="30" name="Straight Connector 29"/>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45.9%</a:t>
            </a:r>
            <a:endParaRPr lang="en-US" sz="1200" b="1" dirty="0"/>
          </a:p>
        </p:txBody>
      </p:sp>
      <p:sp>
        <p:nvSpPr>
          <p:cNvPr id="32" name="TextBox 31"/>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45.9%</a:t>
            </a:r>
            <a:endParaRPr lang="en-US" sz="1200" b="1" dirty="0"/>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636" y="1972396"/>
            <a:ext cx="1648219" cy="979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022" y="3449628"/>
            <a:ext cx="1379365" cy="936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4978" y="4097671"/>
            <a:ext cx="1661082" cy="9343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6246" y="703435"/>
            <a:ext cx="1560092" cy="10278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5" name="TextBox 34"/>
          <p:cNvSpPr txBox="1"/>
          <p:nvPr/>
        </p:nvSpPr>
        <p:spPr>
          <a:xfrm>
            <a:off x="1712346" y="626168"/>
            <a:ext cx="685800" cy="369332"/>
          </a:xfrm>
          <a:prstGeom prst="rect">
            <a:avLst/>
          </a:prstGeom>
          <a:noFill/>
        </p:spPr>
        <p:txBody>
          <a:bodyPr wrap="square" rtlCol="0">
            <a:spAutoFit/>
          </a:bodyPr>
          <a:lstStyle/>
          <a:p>
            <a:r>
              <a:rPr lang="en-US" dirty="0" smtClean="0"/>
              <a:t>High</a:t>
            </a:r>
            <a:endParaRPr lang="en-US" dirty="0"/>
          </a:p>
        </p:txBody>
      </p:sp>
      <p:sp>
        <p:nvSpPr>
          <p:cNvPr id="36" name="TextBox 35"/>
          <p:cNvSpPr txBox="1"/>
          <p:nvPr/>
        </p:nvSpPr>
        <p:spPr>
          <a:xfrm>
            <a:off x="6498748" y="626166"/>
            <a:ext cx="685800" cy="369332"/>
          </a:xfrm>
          <a:prstGeom prst="rect">
            <a:avLst/>
          </a:prstGeom>
          <a:noFill/>
        </p:spPr>
        <p:txBody>
          <a:bodyPr wrap="square" rtlCol="0">
            <a:spAutoFit/>
          </a:bodyPr>
          <a:lstStyle/>
          <a:p>
            <a:r>
              <a:rPr lang="en-US" dirty="0" smtClean="0"/>
              <a:t>High</a:t>
            </a:r>
            <a:endParaRPr lang="en-US" dirty="0"/>
          </a:p>
        </p:txBody>
      </p:sp>
      <p:sp>
        <p:nvSpPr>
          <p:cNvPr id="37" name="TextBox 36"/>
          <p:cNvSpPr txBox="1"/>
          <p:nvPr/>
        </p:nvSpPr>
        <p:spPr>
          <a:xfrm>
            <a:off x="1790700" y="5140135"/>
            <a:ext cx="685800" cy="369332"/>
          </a:xfrm>
          <a:prstGeom prst="rect">
            <a:avLst/>
          </a:prstGeom>
          <a:noFill/>
        </p:spPr>
        <p:txBody>
          <a:bodyPr wrap="square" rtlCol="0">
            <a:spAutoFit/>
          </a:bodyPr>
          <a:lstStyle/>
          <a:p>
            <a:r>
              <a:rPr lang="en-US" dirty="0" smtClean="0"/>
              <a:t>Low</a:t>
            </a:r>
          </a:p>
        </p:txBody>
      </p:sp>
      <p:sp>
        <p:nvSpPr>
          <p:cNvPr id="38" name="TextBox 37"/>
          <p:cNvSpPr txBox="1"/>
          <p:nvPr/>
        </p:nvSpPr>
        <p:spPr>
          <a:xfrm>
            <a:off x="6536848" y="5140135"/>
            <a:ext cx="609600" cy="369332"/>
          </a:xfrm>
          <a:prstGeom prst="rect">
            <a:avLst/>
          </a:prstGeom>
          <a:noFill/>
        </p:spPr>
        <p:txBody>
          <a:bodyPr wrap="square" rtlCol="0">
            <a:spAutoFit/>
          </a:bodyPr>
          <a:lstStyle/>
          <a:p>
            <a:r>
              <a:rPr lang="en-US" dirty="0" smtClean="0"/>
              <a:t>Low</a:t>
            </a:r>
          </a:p>
        </p:txBody>
      </p:sp>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0910" y="3208697"/>
            <a:ext cx="1668638" cy="9386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2717" y="1672654"/>
            <a:ext cx="1532262" cy="9791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96794" y="933111"/>
            <a:ext cx="1319721" cy="13197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84282" y="3719664"/>
            <a:ext cx="1709192" cy="1222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9178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750"/>
                                        <p:tgtEl>
                                          <p:spTgt spid="39"/>
                                        </p:tgtEl>
                                      </p:cBhvr>
                                    </p:animEffect>
                                    <p:anim calcmode="lin" valueType="num">
                                      <p:cBhvr>
                                        <p:cTn id="19" dur="750" fill="hold"/>
                                        <p:tgtEl>
                                          <p:spTgt spid="39"/>
                                        </p:tgtEl>
                                        <p:attrNameLst>
                                          <p:attrName>ppt_x</p:attrName>
                                        </p:attrNameLst>
                                      </p:cBhvr>
                                      <p:tavLst>
                                        <p:tav tm="0">
                                          <p:val>
                                            <p:strVal val="#ppt_x"/>
                                          </p:val>
                                        </p:tav>
                                        <p:tav tm="100000">
                                          <p:val>
                                            <p:strVal val="#ppt_x"/>
                                          </p:val>
                                        </p:tav>
                                      </p:tavLst>
                                    </p:anim>
                                    <p:anim calcmode="lin" valueType="num">
                                      <p:cBhvr>
                                        <p:cTn id="20" dur="750" fill="hold"/>
                                        <p:tgtEl>
                                          <p:spTgt spid="39"/>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750"/>
                                        <p:tgtEl>
                                          <p:spTgt spid="40"/>
                                        </p:tgtEl>
                                      </p:cBhvr>
                                    </p:animEffect>
                                    <p:anim calcmode="lin" valueType="num">
                                      <p:cBhvr>
                                        <p:cTn id="30" dur="750" fill="hold"/>
                                        <p:tgtEl>
                                          <p:spTgt spid="40"/>
                                        </p:tgtEl>
                                        <p:attrNameLst>
                                          <p:attrName>ppt_x</p:attrName>
                                        </p:attrNameLst>
                                      </p:cBhvr>
                                      <p:tavLst>
                                        <p:tav tm="0">
                                          <p:val>
                                            <p:strVal val="#ppt_x"/>
                                          </p:val>
                                        </p:tav>
                                        <p:tav tm="100000">
                                          <p:val>
                                            <p:strVal val="#ppt_x"/>
                                          </p:val>
                                        </p:tav>
                                      </p:tavLst>
                                    </p:anim>
                                    <p:anim calcmode="lin" valueType="num">
                                      <p:cBhvr>
                                        <p:cTn id="31" dur="750" fill="hold"/>
                                        <p:tgtEl>
                                          <p:spTgt spid="4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750"/>
                                        <p:tgtEl>
                                          <p:spTgt spid="7"/>
                                        </p:tgtEl>
                                      </p:cBhvr>
                                    </p:animEffect>
                                    <p:anim calcmode="lin" valueType="num">
                                      <p:cBhvr>
                                        <p:cTn id="41" dur="750" fill="hold"/>
                                        <p:tgtEl>
                                          <p:spTgt spid="7"/>
                                        </p:tgtEl>
                                        <p:attrNameLst>
                                          <p:attrName>ppt_x</p:attrName>
                                        </p:attrNameLst>
                                      </p:cBhvr>
                                      <p:tavLst>
                                        <p:tav tm="0">
                                          <p:val>
                                            <p:strVal val="#ppt_x"/>
                                          </p:val>
                                        </p:tav>
                                        <p:tav tm="100000">
                                          <p:val>
                                            <p:strVal val="#ppt_x"/>
                                          </p:val>
                                        </p:tav>
                                      </p:tavLst>
                                    </p:anim>
                                    <p:anim calcmode="lin" valueType="num">
                                      <p:cBhvr>
                                        <p:cTn id="42" dur="75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 Pop-Up Rate</a:t>
            </a:r>
            <a:endParaRPr lang="en-US" dirty="0"/>
          </a:p>
        </p:txBody>
      </p:sp>
      <p:sp>
        <p:nvSpPr>
          <p:cNvPr id="5" name="Content Placeholder 2"/>
          <p:cNvSpPr>
            <a:spLocks noGrp="1"/>
          </p:cNvSpPr>
          <p:nvPr>
            <p:ph idx="1"/>
          </p:nvPr>
        </p:nvSpPr>
        <p:spPr>
          <a:xfrm>
            <a:off x="457200" y="1600200"/>
            <a:ext cx="8229600" cy="4525963"/>
          </a:xfrm>
        </p:spPr>
        <p:txBody>
          <a:bodyPr>
            <a:normAutofit/>
          </a:bodyPr>
          <a:lstStyle/>
          <a:p>
            <a:pPr>
              <a:spcBef>
                <a:spcPts val="0"/>
              </a:spcBef>
            </a:pPr>
            <a:r>
              <a:rPr lang="en-US" sz="2000" b="1" dirty="0" smtClean="0"/>
              <a:t>Description</a:t>
            </a:r>
            <a:r>
              <a:rPr lang="en-US" sz="2000" b="1" dirty="0"/>
              <a:t>: </a:t>
            </a:r>
            <a:r>
              <a:rPr lang="en-US" sz="1800" dirty="0"/>
              <a:t>The percentage of </a:t>
            </a:r>
            <a:r>
              <a:rPr lang="en-US" sz="1800" dirty="0" smtClean="0"/>
              <a:t>pop-ups </a:t>
            </a:r>
            <a:r>
              <a:rPr lang="en-US" sz="1800" dirty="0"/>
              <a:t>per batted balls in </a:t>
            </a:r>
            <a:r>
              <a:rPr lang="en-US" sz="1800" dirty="0" smtClean="0"/>
              <a:t>play</a:t>
            </a:r>
          </a:p>
          <a:p>
            <a:pPr>
              <a:spcBef>
                <a:spcPts val="0"/>
              </a:spcBef>
            </a:pPr>
            <a:endParaRPr lang="en-US" sz="1800" dirty="0" smtClean="0"/>
          </a:p>
          <a:p>
            <a:pPr>
              <a:spcBef>
                <a:spcPts val="0"/>
              </a:spcBef>
            </a:pPr>
            <a:r>
              <a:rPr lang="en-US" sz="2000" b="1" dirty="0" smtClean="0"/>
              <a:t>Why it’s Important: </a:t>
            </a:r>
            <a:r>
              <a:rPr lang="en-US" sz="1800" dirty="0"/>
              <a:t>A high pop-up rate </a:t>
            </a:r>
            <a:r>
              <a:rPr lang="en-US" sz="1800" dirty="0" smtClean="0"/>
              <a:t>for a batter is not </a:t>
            </a:r>
            <a:r>
              <a:rPr lang="en-US" sz="1800" dirty="0"/>
              <a:t>desirable because pop-ups are </a:t>
            </a:r>
            <a:r>
              <a:rPr lang="en-US" sz="1800" dirty="0" smtClean="0"/>
              <a:t>essentially guaranteed outs and are the next worst outcome for a hitter after a strikeout.</a:t>
            </a:r>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a:t>
            </a:r>
            <a:r>
              <a:rPr lang="en-US" sz="1800" dirty="0" smtClean="0"/>
              <a:t>batter can </a:t>
            </a:r>
            <a:r>
              <a:rPr lang="en-US" sz="1800" dirty="0"/>
              <a:t>have a high </a:t>
            </a:r>
            <a:r>
              <a:rPr lang="en-US" sz="1800" dirty="0" smtClean="0"/>
              <a:t>PU% </a:t>
            </a:r>
            <a:r>
              <a:rPr lang="en-US" sz="1800" dirty="0"/>
              <a:t>and still </a:t>
            </a:r>
            <a:r>
              <a:rPr lang="en-US" sz="1800" dirty="0" smtClean="0"/>
              <a:t>be </a:t>
            </a:r>
            <a:r>
              <a:rPr lang="en-US" sz="1800" dirty="0"/>
              <a:t>effective if </a:t>
            </a:r>
            <a:r>
              <a:rPr lang="en-US" sz="1800" dirty="0" smtClean="0"/>
              <a:t>he pairs it with elite power, contact skills, or plate discipline. </a:t>
            </a:r>
            <a:endParaRPr lang="en-US" sz="1800" dirty="0"/>
          </a:p>
        </p:txBody>
      </p:sp>
    </p:spTree>
    <p:extLst>
      <p:ext uri="{BB962C8B-B14F-4D97-AF65-F5344CB8AC3E}">
        <p14:creationId xmlns:p14="http://schemas.microsoft.com/office/powerpoint/2010/main" val="16780098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0735"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2346" y="626168"/>
            <a:ext cx="685800" cy="369332"/>
          </a:xfrm>
          <a:prstGeom prst="rect">
            <a:avLst/>
          </a:prstGeom>
          <a:noFill/>
        </p:spPr>
        <p:txBody>
          <a:bodyPr wrap="square" rtlCol="0">
            <a:spAutoFit/>
          </a:bodyPr>
          <a:lstStyle/>
          <a:p>
            <a:r>
              <a:rPr lang="en-US" dirty="0" smtClean="0"/>
              <a:t>Poor</a:t>
            </a:r>
            <a:endParaRPr lang="en-US" dirty="0"/>
          </a:p>
        </p:txBody>
      </p:sp>
      <p:sp>
        <p:nvSpPr>
          <p:cNvPr id="12" name="TextBox 11"/>
          <p:cNvSpPr txBox="1"/>
          <p:nvPr/>
        </p:nvSpPr>
        <p:spPr>
          <a:xfrm>
            <a:off x="1790700" y="5140135"/>
            <a:ext cx="685800" cy="369332"/>
          </a:xfrm>
          <a:prstGeom prst="rect">
            <a:avLst/>
          </a:prstGeom>
          <a:noFill/>
        </p:spPr>
        <p:txBody>
          <a:bodyPr wrap="square" rtlCol="0">
            <a:spAutoFit/>
          </a:bodyPr>
          <a:lstStyle/>
          <a:p>
            <a:r>
              <a:rPr lang="en-US" dirty="0" smtClean="0"/>
              <a:t>Elite</a:t>
            </a:r>
          </a:p>
        </p:txBody>
      </p:sp>
      <p:sp>
        <p:nvSpPr>
          <p:cNvPr id="13" name="TextBox 12"/>
          <p:cNvSpPr txBox="1"/>
          <p:nvPr/>
        </p:nvSpPr>
        <p:spPr>
          <a:xfrm>
            <a:off x="6498748" y="626166"/>
            <a:ext cx="685800" cy="369332"/>
          </a:xfrm>
          <a:prstGeom prst="rect">
            <a:avLst/>
          </a:prstGeom>
          <a:noFill/>
        </p:spPr>
        <p:txBody>
          <a:bodyPr wrap="square" rtlCol="0">
            <a:spAutoFit/>
          </a:bodyPr>
          <a:lstStyle/>
          <a:p>
            <a:r>
              <a:rPr lang="en-US" dirty="0" smtClean="0"/>
              <a:t>Poor</a:t>
            </a:r>
            <a:endParaRPr lang="en-US" dirty="0"/>
          </a:p>
        </p:txBody>
      </p:sp>
      <p:sp>
        <p:nvSpPr>
          <p:cNvPr id="14" name="TextBox 13"/>
          <p:cNvSpPr txBox="1"/>
          <p:nvPr/>
        </p:nvSpPr>
        <p:spPr>
          <a:xfrm>
            <a:off x="6536848" y="5140135"/>
            <a:ext cx="609600" cy="369332"/>
          </a:xfrm>
          <a:prstGeom prst="rect">
            <a:avLst/>
          </a:prstGeom>
          <a:noFill/>
        </p:spPr>
        <p:txBody>
          <a:bodyPr wrap="square" rtlCol="0">
            <a:spAutoFit/>
          </a:bodyPr>
          <a:lstStyle/>
          <a:p>
            <a:r>
              <a:rPr lang="en-US" dirty="0" smtClean="0"/>
              <a:t>Elite</a:t>
            </a:r>
          </a:p>
        </p:txBody>
      </p:sp>
      <p:sp>
        <p:nvSpPr>
          <p:cNvPr id="20" name="Line Callout 1 19"/>
          <p:cNvSpPr/>
          <p:nvPr/>
        </p:nvSpPr>
        <p:spPr>
          <a:xfrm>
            <a:off x="2357932" y="1690170"/>
            <a:ext cx="1779459" cy="209498"/>
          </a:xfrm>
          <a:prstGeom prst="borderCallout1">
            <a:avLst>
              <a:gd name="adj1" fmla="val -234962"/>
              <a:gd name="adj2" fmla="val -18221"/>
              <a:gd name="adj3" fmla="val -235033"/>
              <a:gd name="adj4" fmla="val 3079"/>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Todd Frazier: 14.7%</a:t>
            </a:r>
          </a:p>
        </p:txBody>
      </p:sp>
      <p:sp>
        <p:nvSpPr>
          <p:cNvPr id="22" name="Line Callout 1 21"/>
          <p:cNvSpPr/>
          <p:nvPr/>
        </p:nvSpPr>
        <p:spPr>
          <a:xfrm>
            <a:off x="208437" y="2655696"/>
            <a:ext cx="1552574" cy="209498"/>
          </a:xfrm>
          <a:prstGeom prst="borderCallout1">
            <a:avLst>
              <a:gd name="adj1" fmla="val -217844"/>
              <a:gd name="adj2" fmla="val 100175"/>
              <a:gd name="adj3" fmla="val -217913"/>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Adam Duvall: 9.9%</a:t>
            </a:r>
          </a:p>
        </p:txBody>
      </p:sp>
      <p:sp>
        <p:nvSpPr>
          <p:cNvPr id="24" name="Line Callout 1 23"/>
          <p:cNvSpPr/>
          <p:nvPr/>
        </p:nvSpPr>
        <p:spPr>
          <a:xfrm>
            <a:off x="2329664" y="5032030"/>
            <a:ext cx="1602433" cy="209498"/>
          </a:xfrm>
          <a:prstGeom prst="borderCallout1">
            <a:avLst>
              <a:gd name="adj1" fmla="val -238240"/>
              <a:gd name="adj2" fmla="val -66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Joey </a:t>
            </a:r>
            <a:r>
              <a:rPr lang="en-US" sz="1200" dirty="0" err="1" smtClean="0">
                <a:solidFill>
                  <a:schemeClr val="tx1"/>
                </a:solidFill>
              </a:rPr>
              <a:t>Votto</a:t>
            </a:r>
            <a:r>
              <a:rPr lang="en-US" sz="1200" dirty="0" smtClean="0">
                <a:solidFill>
                  <a:schemeClr val="tx1"/>
                </a:solidFill>
              </a:rPr>
              <a:t>: 1.4%</a:t>
            </a:r>
          </a:p>
        </p:txBody>
      </p:sp>
      <p:sp>
        <p:nvSpPr>
          <p:cNvPr id="25" name="Line Callout 1 24"/>
          <p:cNvSpPr/>
          <p:nvPr/>
        </p:nvSpPr>
        <p:spPr>
          <a:xfrm>
            <a:off x="248792" y="4609206"/>
            <a:ext cx="1556491" cy="209498"/>
          </a:xfrm>
          <a:prstGeom prst="borderCallout1">
            <a:avLst>
              <a:gd name="adj1" fmla="val -258636"/>
              <a:gd name="adj2" fmla="val 96880"/>
              <a:gd name="adj3" fmla="val -257527"/>
              <a:gd name="adj4" fmla="val 1173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Ryan Braun: 4.3%</a:t>
            </a:r>
          </a:p>
        </p:txBody>
      </p:sp>
      <p:sp>
        <p:nvSpPr>
          <p:cNvPr id="26" name="Line Callout 1 25"/>
          <p:cNvSpPr/>
          <p:nvPr/>
        </p:nvSpPr>
        <p:spPr>
          <a:xfrm>
            <a:off x="4743411" y="2540983"/>
            <a:ext cx="1896863" cy="209498"/>
          </a:xfrm>
          <a:prstGeom prst="borderCallout1">
            <a:avLst>
              <a:gd name="adj1" fmla="val -249804"/>
              <a:gd name="adj2" fmla="val 84179"/>
              <a:gd name="adj3" fmla="val -249873"/>
              <a:gd name="adj4" fmla="val 10887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Jacob </a:t>
            </a:r>
            <a:r>
              <a:rPr lang="en-US" sz="1200" dirty="0" err="1" smtClean="0">
                <a:solidFill>
                  <a:schemeClr val="tx1"/>
                </a:solidFill>
              </a:rPr>
              <a:t>Scavuzzo</a:t>
            </a:r>
            <a:r>
              <a:rPr lang="en-US" sz="1200" dirty="0" smtClean="0">
                <a:solidFill>
                  <a:schemeClr val="tx1"/>
                </a:solidFill>
              </a:rPr>
              <a:t>: 10.2% (AA)</a:t>
            </a:r>
          </a:p>
        </p:txBody>
      </p:sp>
      <p:sp>
        <p:nvSpPr>
          <p:cNvPr id="28" name="Line Callout 1 27"/>
          <p:cNvSpPr/>
          <p:nvPr/>
        </p:nvSpPr>
        <p:spPr>
          <a:xfrm>
            <a:off x="7122268" y="4626183"/>
            <a:ext cx="1660838" cy="209498"/>
          </a:xfrm>
          <a:prstGeom prst="borderCallout1">
            <a:avLst>
              <a:gd name="adj1" fmla="val -197523"/>
              <a:gd name="adj2" fmla="val 4341"/>
              <a:gd name="adj3" fmla="val -197591"/>
              <a:gd name="adj4" fmla="val -1937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Kyle </a:t>
            </a:r>
            <a:r>
              <a:rPr lang="en-US" sz="1200" dirty="0" err="1" smtClean="0">
                <a:solidFill>
                  <a:schemeClr val="tx1"/>
                </a:solidFill>
              </a:rPr>
              <a:t>Garlick</a:t>
            </a:r>
            <a:r>
              <a:rPr lang="en-US" sz="1200" dirty="0" smtClean="0">
                <a:solidFill>
                  <a:schemeClr val="tx1"/>
                </a:solidFill>
              </a:rPr>
              <a:t>: 4.2% (AA)</a:t>
            </a:r>
          </a:p>
        </p:txBody>
      </p:sp>
      <p:sp>
        <p:nvSpPr>
          <p:cNvPr id="29" name="Line Callout 1 28"/>
          <p:cNvSpPr/>
          <p:nvPr/>
        </p:nvSpPr>
        <p:spPr>
          <a:xfrm>
            <a:off x="7122268" y="1822799"/>
            <a:ext cx="1845152" cy="209498"/>
          </a:xfrm>
          <a:prstGeom prst="borderCallout1">
            <a:avLst>
              <a:gd name="adj1" fmla="val -213466"/>
              <a:gd name="adj2" fmla="val 5270"/>
              <a:gd name="adj3" fmla="val -213534"/>
              <a:gd name="adj4" fmla="val -1648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Willie Calhoun: 13.5% (AA)</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PU%: Pop-up Percentage</a:t>
            </a:r>
            <a:endParaRPr lang="en-US" b="1" dirty="0"/>
          </a:p>
        </p:txBody>
      </p:sp>
      <p:cxnSp>
        <p:nvCxnSpPr>
          <p:cNvPr id="30" name="Straight Connector 29"/>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6.9%</a:t>
            </a:r>
            <a:endParaRPr lang="en-US" sz="1200" b="1" dirty="0"/>
          </a:p>
        </p:txBody>
      </p:sp>
      <p:sp>
        <p:nvSpPr>
          <p:cNvPr id="32" name="TextBox 31"/>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6.9%</a:t>
            </a:r>
            <a:endParaRPr lang="en-US" sz="1200" b="1" dirty="0"/>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1002" y="4032183"/>
            <a:ext cx="1599755" cy="999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7306" y="3529031"/>
            <a:ext cx="1453325" cy="1067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261" y="1731784"/>
            <a:ext cx="1647417" cy="9280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3766" y="668796"/>
            <a:ext cx="1805019" cy="1015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84548" y="900168"/>
            <a:ext cx="1640232" cy="9226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35722" y="1459875"/>
            <a:ext cx="1532280" cy="1081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45254" y="3709777"/>
            <a:ext cx="1630336" cy="9170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899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anim calcmode="lin" valueType="num">
                                      <p:cBhvr>
                                        <p:cTn id="8" dur="750" fill="hold"/>
                                        <p:tgtEl>
                                          <p:spTgt spid="35"/>
                                        </p:tgtEl>
                                        <p:attrNameLst>
                                          <p:attrName>ppt_x</p:attrName>
                                        </p:attrNameLst>
                                      </p:cBhvr>
                                      <p:tavLst>
                                        <p:tav tm="0">
                                          <p:val>
                                            <p:strVal val="#ppt_x"/>
                                          </p:val>
                                        </p:tav>
                                        <p:tav tm="100000">
                                          <p:val>
                                            <p:strVal val="#ppt_x"/>
                                          </p:val>
                                        </p:tav>
                                      </p:tavLst>
                                    </p:anim>
                                    <p:anim calcmode="lin" valueType="num">
                                      <p:cBhvr>
                                        <p:cTn id="9" dur="75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anim calcmode="lin" valueType="num">
                                      <p:cBhvr>
                                        <p:cTn id="24" dur="750" fill="hold"/>
                                        <p:tgtEl>
                                          <p:spTgt spid="26"/>
                                        </p:tgtEl>
                                        <p:attrNameLst>
                                          <p:attrName>ppt_x</p:attrName>
                                        </p:attrNameLst>
                                      </p:cBhvr>
                                      <p:tavLst>
                                        <p:tav tm="0">
                                          <p:val>
                                            <p:strVal val="#ppt_x"/>
                                          </p:val>
                                        </p:tav>
                                        <p:tav tm="100000">
                                          <p:val>
                                            <p:strVal val="#ppt_x"/>
                                          </p:val>
                                        </p:tav>
                                      </p:tavLst>
                                    </p:anim>
                                    <p:anim calcmode="lin" valueType="num">
                                      <p:cBhvr>
                                        <p:cTn id="25" dur="750" fill="hold"/>
                                        <p:tgtEl>
                                          <p:spTgt spid="2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750"/>
                                        <p:tgtEl>
                                          <p:spTgt spid="34"/>
                                        </p:tgtEl>
                                      </p:cBhvr>
                                    </p:animEffect>
                                    <p:anim calcmode="lin" valueType="num">
                                      <p:cBhvr>
                                        <p:cTn id="30" dur="750" fill="hold"/>
                                        <p:tgtEl>
                                          <p:spTgt spid="34"/>
                                        </p:tgtEl>
                                        <p:attrNameLst>
                                          <p:attrName>ppt_x</p:attrName>
                                        </p:attrNameLst>
                                      </p:cBhvr>
                                      <p:tavLst>
                                        <p:tav tm="0">
                                          <p:val>
                                            <p:strVal val="#ppt_x"/>
                                          </p:val>
                                        </p:tav>
                                        <p:tav tm="100000">
                                          <p:val>
                                            <p:strVal val="#ppt_x"/>
                                          </p:val>
                                        </p:tav>
                                      </p:tavLst>
                                    </p:anim>
                                    <p:anim calcmode="lin" valueType="num">
                                      <p:cBhvr>
                                        <p:cTn id="31" dur="75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750"/>
                                        <p:tgtEl>
                                          <p:spTgt spid="29"/>
                                        </p:tgtEl>
                                      </p:cBhvr>
                                    </p:animEffect>
                                    <p:anim calcmode="lin" valueType="num">
                                      <p:cBhvr>
                                        <p:cTn id="35" dur="750" fill="hold"/>
                                        <p:tgtEl>
                                          <p:spTgt spid="29"/>
                                        </p:tgtEl>
                                        <p:attrNameLst>
                                          <p:attrName>ppt_x</p:attrName>
                                        </p:attrNameLst>
                                      </p:cBhvr>
                                      <p:tavLst>
                                        <p:tav tm="0">
                                          <p:val>
                                            <p:strVal val="#ppt_x"/>
                                          </p:val>
                                        </p:tav>
                                        <p:tav tm="100000">
                                          <p:val>
                                            <p:strVal val="#ppt_x"/>
                                          </p:val>
                                        </p:tav>
                                      </p:tavLst>
                                    </p:anim>
                                    <p:anim calcmode="lin" valueType="num">
                                      <p:cBhvr>
                                        <p:cTn id="36"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378487"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51344"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225681" y="5382611"/>
            <a:ext cx="685800" cy="307777"/>
          </a:xfrm>
          <a:prstGeom prst="rect">
            <a:avLst/>
          </a:prstGeom>
          <a:noFill/>
        </p:spPr>
        <p:txBody>
          <a:bodyPr wrap="square" rtlCol="0">
            <a:spAutoFit/>
          </a:bodyPr>
          <a:lstStyle/>
          <a:p>
            <a:r>
              <a:rPr lang="en-US" sz="1400" dirty="0" smtClean="0"/>
              <a:t>Elite</a:t>
            </a:r>
          </a:p>
        </p:txBody>
      </p:sp>
      <p:sp>
        <p:nvSpPr>
          <p:cNvPr id="25" name="Line Callout 1 24"/>
          <p:cNvSpPr/>
          <p:nvPr/>
        </p:nvSpPr>
        <p:spPr>
          <a:xfrm>
            <a:off x="1859947" y="1990904"/>
            <a:ext cx="1537790" cy="240316"/>
          </a:xfrm>
          <a:prstGeom prst="borderCallout1">
            <a:avLst>
              <a:gd name="adj1" fmla="val -184259"/>
              <a:gd name="adj2" fmla="val -24892"/>
              <a:gd name="adj3" fmla="val -183151"/>
              <a:gd name="adj4" fmla="val 3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Davis: 32.9%</a:t>
            </a:r>
          </a:p>
        </p:txBody>
      </p:sp>
      <p:sp>
        <p:nvSpPr>
          <p:cNvPr id="21" name="TextBox 20"/>
          <p:cNvSpPr txBox="1"/>
          <p:nvPr/>
        </p:nvSpPr>
        <p:spPr>
          <a:xfrm>
            <a:off x="-10278" y="417426"/>
            <a:ext cx="2672264" cy="369332"/>
          </a:xfrm>
          <a:prstGeom prst="rect">
            <a:avLst/>
          </a:prstGeom>
          <a:noFill/>
        </p:spPr>
        <p:txBody>
          <a:bodyPr wrap="square" rtlCol="0">
            <a:spAutoFit/>
          </a:bodyPr>
          <a:lstStyle/>
          <a:p>
            <a:r>
              <a:rPr lang="en-US" b="1" dirty="0" smtClean="0"/>
              <a:t>Hitter Profile: Chris Davis</a:t>
            </a:r>
            <a:endParaRPr lang="en-US" b="1" dirty="0"/>
          </a:p>
        </p:txBody>
      </p:sp>
      <p:cxnSp>
        <p:nvCxnSpPr>
          <p:cNvPr id="30" name="Straight Connector 29"/>
          <p:cNvCxnSpPr/>
          <p:nvPr/>
        </p:nvCxnSpPr>
        <p:spPr>
          <a:xfrm>
            <a:off x="76200" y="3385848"/>
            <a:ext cx="8882315" cy="18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477" y="3108849"/>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sp>
        <p:nvSpPr>
          <p:cNvPr id="32" name="TextBox 31"/>
          <p:cNvSpPr txBox="1"/>
          <p:nvPr/>
        </p:nvSpPr>
        <p:spPr>
          <a:xfrm>
            <a:off x="5943724" y="3088639"/>
            <a:ext cx="1583724" cy="276999"/>
          </a:xfrm>
          <a:prstGeom prst="rect">
            <a:avLst/>
          </a:prstGeom>
          <a:noFill/>
        </p:spPr>
        <p:txBody>
          <a:bodyPr wrap="square" rtlCol="0">
            <a:spAutoFit/>
          </a:bodyPr>
          <a:lstStyle/>
          <a:p>
            <a:r>
              <a:rPr lang="en-US" sz="1200" b="1" dirty="0"/>
              <a:t>ML </a:t>
            </a:r>
            <a:r>
              <a:rPr lang="en-US" sz="1200" b="1" dirty="0" smtClean="0"/>
              <a:t>AVERAGE: .162</a:t>
            </a:r>
            <a:endParaRPr lang="en-US" sz="1200" b="1" dirty="0"/>
          </a:p>
        </p:txBody>
      </p:sp>
      <p:sp>
        <p:nvSpPr>
          <p:cNvPr id="27" name="Rectangle 26"/>
          <p:cNvSpPr/>
          <p:nvPr/>
        </p:nvSpPr>
        <p:spPr>
          <a:xfrm>
            <a:off x="4300653"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67281" y="3080054"/>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
        <p:nvSpPr>
          <p:cNvPr id="37" name="TextBox 36"/>
          <p:cNvSpPr txBox="1"/>
          <p:nvPr/>
        </p:nvSpPr>
        <p:spPr>
          <a:xfrm>
            <a:off x="7079892" y="1083194"/>
            <a:ext cx="685800" cy="307777"/>
          </a:xfrm>
          <a:prstGeom prst="rect">
            <a:avLst/>
          </a:prstGeom>
          <a:noFill/>
        </p:spPr>
        <p:txBody>
          <a:bodyPr wrap="square" rtlCol="0">
            <a:spAutoFit/>
          </a:bodyPr>
          <a:lstStyle/>
          <a:p>
            <a:r>
              <a:rPr lang="en-US" sz="1400" dirty="0" smtClean="0"/>
              <a:t>Elite</a:t>
            </a:r>
          </a:p>
        </p:txBody>
      </p:sp>
      <p:sp>
        <p:nvSpPr>
          <p:cNvPr id="38" name="TextBox 37"/>
          <p:cNvSpPr txBox="1"/>
          <p:nvPr/>
        </p:nvSpPr>
        <p:spPr>
          <a:xfrm>
            <a:off x="4120351" y="1062752"/>
            <a:ext cx="685800" cy="307777"/>
          </a:xfrm>
          <a:prstGeom prst="rect">
            <a:avLst/>
          </a:prstGeom>
          <a:noFill/>
        </p:spPr>
        <p:txBody>
          <a:bodyPr wrap="square" rtlCol="0">
            <a:spAutoFit/>
          </a:bodyPr>
          <a:lstStyle/>
          <a:p>
            <a:r>
              <a:rPr lang="en-US" sz="1400" dirty="0" smtClean="0"/>
              <a:t>Elite</a:t>
            </a:r>
          </a:p>
        </p:txBody>
      </p:sp>
      <p:sp>
        <p:nvSpPr>
          <p:cNvPr id="39" name="TextBox 38"/>
          <p:cNvSpPr txBox="1"/>
          <p:nvPr/>
        </p:nvSpPr>
        <p:spPr>
          <a:xfrm>
            <a:off x="4120351" y="5375255"/>
            <a:ext cx="685800" cy="307777"/>
          </a:xfrm>
          <a:prstGeom prst="rect">
            <a:avLst/>
          </a:prstGeom>
          <a:noFill/>
        </p:spPr>
        <p:txBody>
          <a:bodyPr wrap="square" rtlCol="0">
            <a:spAutoFit/>
          </a:bodyPr>
          <a:lstStyle/>
          <a:p>
            <a:r>
              <a:rPr lang="en-US" sz="1400" dirty="0" smtClean="0"/>
              <a:t>Poor</a:t>
            </a:r>
          </a:p>
        </p:txBody>
      </p:sp>
      <p:sp>
        <p:nvSpPr>
          <p:cNvPr id="40" name="TextBox 39"/>
          <p:cNvSpPr txBox="1"/>
          <p:nvPr/>
        </p:nvSpPr>
        <p:spPr>
          <a:xfrm>
            <a:off x="7086598" y="5375254"/>
            <a:ext cx="783748" cy="307777"/>
          </a:xfrm>
          <a:prstGeom prst="rect">
            <a:avLst/>
          </a:prstGeom>
          <a:noFill/>
        </p:spPr>
        <p:txBody>
          <a:bodyPr wrap="square" rtlCol="0">
            <a:spAutoFit/>
          </a:bodyPr>
          <a:lstStyle/>
          <a:p>
            <a:r>
              <a:rPr lang="en-US" sz="1400" dirty="0" smtClean="0"/>
              <a:t>Poor</a:t>
            </a:r>
          </a:p>
        </p:txBody>
      </p:sp>
      <p:sp>
        <p:nvSpPr>
          <p:cNvPr id="41" name="TextBox 40"/>
          <p:cNvSpPr txBox="1"/>
          <p:nvPr/>
        </p:nvSpPr>
        <p:spPr>
          <a:xfrm>
            <a:off x="1198018" y="1083194"/>
            <a:ext cx="685800" cy="307777"/>
          </a:xfrm>
          <a:prstGeom prst="rect">
            <a:avLst/>
          </a:prstGeom>
          <a:noFill/>
        </p:spPr>
        <p:txBody>
          <a:bodyPr wrap="square" rtlCol="0">
            <a:spAutoFit/>
          </a:bodyPr>
          <a:lstStyle/>
          <a:p>
            <a:r>
              <a:rPr lang="en-US" sz="1400" dirty="0" smtClean="0"/>
              <a:t>Poor</a:t>
            </a:r>
          </a:p>
        </p:txBody>
      </p:sp>
      <p:pic>
        <p:nvPicPr>
          <p:cNvPr id="42" name="Picture 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4433" y="1131689"/>
            <a:ext cx="1553303" cy="859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p:cNvSpPr txBox="1"/>
          <p:nvPr/>
        </p:nvSpPr>
        <p:spPr>
          <a:xfrm>
            <a:off x="1225681" y="784360"/>
            <a:ext cx="762000" cy="369332"/>
          </a:xfrm>
          <a:prstGeom prst="rect">
            <a:avLst/>
          </a:prstGeom>
          <a:noFill/>
        </p:spPr>
        <p:txBody>
          <a:bodyPr wrap="square" rtlCol="0">
            <a:spAutoFit/>
          </a:bodyPr>
          <a:lstStyle/>
          <a:p>
            <a:r>
              <a:rPr lang="en-US" b="1" dirty="0" smtClean="0"/>
              <a:t>K%</a:t>
            </a:r>
            <a:endParaRPr lang="en-US" b="1" dirty="0"/>
          </a:p>
        </p:txBody>
      </p:sp>
      <p:sp>
        <p:nvSpPr>
          <p:cNvPr id="43" name="TextBox 42"/>
          <p:cNvSpPr txBox="1"/>
          <p:nvPr/>
        </p:nvSpPr>
        <p:spPr>
          <a:xfrm>
            <a:off x="4082251" y="784360"/>
            <a:ext cx="762000" cy="369332"/>
          </a:xfrm>
          <a:prstGeom prst="rect">
            <a:avLst/>
          </a:prstGeom>
          <a:noFill/>
        </p:spPr>
        <p:txBody>
          <a:bodyPr wrap="square" rtlCol="0">
            <a:spAutoFit/>
          </a:bodyPr>
          <a:lstStyle/>
          <a:p>
            <a:r>
              <a:rPr lang="en-US" b="1" dirty="0" smtClean="0"/>
              <a:t>BB%</a:t>
            </a:r>
            <a:endParaRPr lang="en-US" b="1" dirty="0"/>
          </a:p>
        </p:txBody>
      </p:sp>
      <p:sp>
        <p:nvSpPr>
          <p:cNvPr id="44" name="TextBox 43"/>
          <p:cNvSpPr txBox="1"/>
          <p:nvPr/>
        </p:nvSpPr>
        <p:spPr>
          <a:xfrm>
            <a:off x="7079892" y="800979"/>
            <a:ext cx="762000" cy="369332"/>
          </a:xfrm>
          <a:prstGeom prst="rect">
            <a:avLst/>
          </a:prstGeom>
          <a:noFill/>
        </p:spPr>
        <p:txBody>
          <a:bodyPr wrap="square" rtlCol="0">
            <a:spAutoFit/>
          </a:bodyPr>
          <a:lstStyle/>
          <a:p>
            <a:r>
              <a:rPr lang="en-US" b="1" dirty="0" smtClean="0"/>
              <a:t>ISO</a:t>
            </a:r>
            <a:endParaRPr lang="en-US" b="1" dirty="0"/>
          </a:p>
        </p:txBody>
      </p:sp>
      <p:sp>
        <p:nvSpPr>
          <p:cNvPr id="45" name="Line Callout 1 44"/>
          <p:cNvSpPr/>
          <p:nvPr/>
        </p:nvSpPr>
        <p:spPr>
          <a:xfrm>
            <a:off x="4778123" y="2722427"/>
            <a:ext cx="1537790" cy="240316"/>
          </a:xfrm>
          <a:prstGeom prst="borderCallout1">
            <a:avLst>
              <a:gd name="adj1" fmla="val -184259"/>
              <a:gd name="adj2" fmla="val -24892"/>
              <a:gd name="adj3" fmla="val -183151"/>
              <a:gd name="adj4" fmla="val 3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Davis: 13.2%</a:t>
            </a: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78124" y="1863212"/>
            <a:ext cx="1537790" cy="859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2167" y="1400158"/>
            <a:ext cx="1552453" cy="859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8" name="Line Callout 1 47"/>
          <p:cNvSpPr/>
          <p:nvPr/>
        </p:nvSpPr>
        <p:spPr>
          <a:xfrm>
            <a:off x="7506830" y="2255038"/>
            <a:ext cx="1537790" cy="240316"/>
          </a:xfrm>
          <a:prstGeom prst="borderCallout1">
            <a:avLst>
              <a:gd name="adj1" fmla="val -148587"/>
              <a:gd name="adj2" fmla="val -14982"/>
              <a:gd name="adj3" fmla="val -147480"/>
              <a:gd name="adj4" fmla="val 100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Davis: .279</a:t>
            </a:r>
          </a:p>
        </p:txBody>
      </p:sp>
      <p:sp>
        <p:nvSpPr>
          <p:cNvPr id="26" name="TextBox 25"/>
          <p:cNvSpPr txBox="1"/>
          <p:nvPr/>
        </p:nvSpPr>
        <p:spPr>
          <a:xfrm>
            <a:off x="7251344" y="427054"/>
            <a:ext cx="2672264" cy="369332"/>
          </a:xfrm>
          <a:prstGeom prst="rect">
            <a:avLst/>
          </a:prstGeom>
          <a:noFill/>
        </p:spPr>
        <p:txBody>
          <a:bodyPr wrap="square" rtlCol="0">
            <a:spAutoFit/>
          </a:bodyPr>
          <a:lstStyle/>
          <a:p>
            <a:r>
              <a:rPr lang="en-US" b="1" dirty="0" err="1" smtClean="0"/>
              <a:t>wRC</a:t>
            </a:r>
            <a:r>
              <a:rPr lang="en-US" b="1" dirty="0" smtClean="0"/>
              <a:t>+ in 2016: 111 </a:t>
            </a:r>
            <a:endParaRPr lang="en-US" b="1" dirty="0"/>
          </a:p>
        </p:txBody>
      </p:sp>
    </p:spTree>
    <p:extLst>
      <p:ext uri="{BB962C8B-B14F-4D97-AF65-F5344CB8AC3E}">
        <p14:creationId xmlns:p14="http://schemas.microsoft.com/office/powerpoint/2010/main" val="946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378487"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51344"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225681" y="5382611"/>
            <a:ext cx="685800" cy="307777"/>
          </a:xfrm>
          <a:prstGeom prst="rect">
            <a:avLst/>
          </a:prstGeom>
          <a:noFill/>
        </p:spPr>
        <p:txBody>
          <a:bodyPr wrap="square" rtlCol="0">
            <a:spAutoFit/>
          </a:bodyPr>
          <a:lstStyle/>
          <a:p>
            <a:r>
              <a:rPr lang="en-US" sz="1400" dirty="0" smtClean="0"/>
              <a:t>Elite</a:t>
            </a:r>
          </a:p>
        </p:txBody>
      </p:sp>
      <p:sp>
        <p:nvSpPr>
          <p:cNvPr id="21" name="TextBox 20"/>
          <p:cNvSpPr txBox="1"/>
          <p:nvPr/>
        </p:nvSpPr>
        <p:spPr>
          <a:xfrm>
            <a:off x="-10278" y="417426"/>
            <a:ext cx="3058278" cy="369332"/>
          </a:xfrm>
          <a:prstGeom prst="rect">
            <a:avLst/>
          </a:prstGeom>
          <a:noFill/>
        </p:spPr>
        <p:txBody>
          <a:bodyPr wrap="square" rtlCol="0">
            <a:spAutoFit/>
          </a:bodyPr>
          <a:lstStyle/>
          <a:p>
            <a:r>
              <a:rPr lang="en-US" b="1" dirty="0" smtClean="0"/>
              <a:t>Hitter Profile: </a:t>
            </a:r>
            <a:r>
              <a:rPr lang="en-US" b="1" dirty="0" err="1" smtClean="0"/>
              <a:t>Yasmany</a:t>
            </a:r>
            <a:r>
              <a:rPr lang="en-US" b="1" dirty="0" smtClean="0"/>
              <a:t> Tomas</a:t>
            </a:r>
            <a:endParaRPr lang="en-US" b="1" dirty="0"/>
          </a:p>
        </p:txBody>
      </p:sp>
      <p:cxnSp>
        <p:nvCxnSpPr>
          <p:cNvPr id="30" name="Straight Connector 29"/>
          <p:cNvCxnSpPr/>
          <p:nvPr/>
        </p:nvCxnSpPr>
        <p:spPr>
          <a:xfrm>
            <a:off x="76200" y="3385848"/>
            <a:ext cx="8882315" cy="18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477" y="3108849"/>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sp>
        <p:nvSpPr>
          <p:cNvPr id="32" name="TextBox 31"/>
          <p:cNvSpPr txBox="1"/>
          <p:nvPr/>
        </p:nvSpPr>
        <p:spPr>
          <a:xfrm>
            <a:off x="5943724" y="3088639"/>
            <a:ext cx="1583724" cy="276999"/>
          </a:xfrm>
          <a:prstGeom prst="rect">
            <a:avLst/>
          </a:prstGeom>
          <a:noFill/>
        </p:spPr>
        <p:txBody>
          <a:bodyPr wrap="square" rtlCol="0">
            <a:spAutoFit/>
          </a:bodyPr>
          <a:lstStyle/>
          <a:p>
            <a:r>
              <a:rPr lang="en-US" sz="1200" b="1" dirty="0"/>
              <a:t>ML </a:t>
            </a:r>
            <a:r>
              <a:rPr lang="en-US" sz="1200" b="1" dirty="0" smtClean="0"/>
              <a:t>AVERAGE: .162</a:t>
            </a:r>
            <a:endParaRPr lang="en-US" sz="1200" b="1" dirty="0"/>
          </a:p>
        </p:txBody>
      </p:sp>
      <p:sp>
        <p:nvSpPr>
          <p:cNvPr id="27" name="Rectangle 26"/>
          <p:cNvSpPr/>
          <p:nvPr/>
        </p:nvSpPr>
        <p:spPr>
          <a:xfrm>
            <a:off x="4300653"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55612" y="3392063"/>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
        <p:nvSpPr>
          <p:cNvPr id="37" name="TextBox 36"/>
          <p:cNvSpPr txBox="1"/>
          <p:nvPr/>
        </p:nvSpPr>
        <p:spPr>
          <a:xfrm>
            <a:off x="7079892" y="1083194"/>
            <a:ext cx="685800" cy="307777"/>
          </a:xfrm>
          <a:prstGeom prst="rect">
            <a:avLst/>
          </a:prstGeom>
          <a:noFill/>
        </p:spPr>
        <p:txBody>
          <a:bodyPr wrap="square" rtlCol="0">
            <a:spAutoFit/>
          </a:bodyPr>
          <a:lstStyle/>
          <a:p>
            <a:r>
              <a:rPr lang="en-US" sz="1400" dirty="0" smtClean="0"/>
              <a:t>Elite</a:t>
            </a:r>
          </a:p>
        </p:txBody>
      </p:sp>
      <p:sp>
        <p:nvSpPr>
          <p:cNvPr id="38" name="TextBox 37"/>
          <p:cNvSpPr txBox="1"/>
          <p:nvPr/>
        </p:nvSpPr>
        <p:spPr>
          <a:xfrm>
            <a:off x="4120351" y="1062752"/>
            <a:ext cx="685800" cy="307777"/>
          </a:xfrm>
          <a:prstGeom prst="rect">
            <a:avLst/>
          </a:prstGeom>
          <a:noFill/>
        </p:spPr>
        <p:txBody>
          <a:bodyPr wrap="square" rtlCol="0">
            <a:spAutoFit/>
          </a:bodyPr>
          <a:lstStyle/>
          <a:p>
            <a:r>
              <a:rPr lang="en-US" sz="1400" dirty="0" smtClean="0"/>
              <a:t>Elite</a:t>
            </a:r>
          </a:p>
        </p:txBody>
      </p:sp>
      <p:sp>
        <p:nvSpPr>
          <p:cNvPr id="39" name="TextBox 38"/>
          <p:cNvSpPr txBox="1"/>
          <p:nvPr/>
        </p:nvSpPr>
        <p:spPr>
          <a:xfrm>
            <a:off x="4120351" y="5375255"/>
            <a:ext cx="685800" cy="307777"/>
          </a:xfrm>
          <a:prstGeom prst="rect">
            <a:avLst/>
          </a:prstGeom>
          <a:noFill/>
        </p:spPr>
        <p:txBody>
          <a:bodyPr wrap="square" rtlCol="0">
            <a:spAutoFit/>
          </a:bodyPr>
          <a:lstStyle/>
          <a:p>
            <a:r>
              <a:rPr lang="en-US" sz="1400" dirty="0" smtClean="0"/>
              <a:t>Poor</a:t>
            </a:r>
          </a:p>
        </p:txBody>
      </p:sp>
      <p:sp>
        <p:nvSpPr>
          <p:cNvPr id="40" name="TextBox 39"/>
          <p:cNvSpPr txBox="1"/>
          <p:nvPr/>
        </p:nvSpPr>
        <p:spPr>
          <a:xfrm>
            <a:off x="7086598" y="5375254"/>
            <a:ext cx="783748" cy="307777"/>
          </a:xfrm>
          <a:prstGeom prst="rect">
            <a:avLst/>
          </a:prstGeom>
          <a:noFill/>
        </p:spPr>
        <p:txBody>
          <a:bodyPr wrap="square" rtlCol="0">
            <a:spAutoFit/>
          </a:bodyPr>
          <a:lstStyle/>
          <a:p>
            <a:r>
              <a:rPr lang="en-US" sz="1400" dirty="0" smtClean="0"/>
              <a:t>Poor</a:t>
            </a:r>
          </a:p>
        </p:txBody>
      </p:sp>
      <p:sp>
        <p:nvSpPr>
          <p:cNvPr id="41" name="TextBox 40"/>
          <p:cNvSpPr txBox="1"/>
          <p:nvPr/>
        </p:nvSpPr>
        <p:spPr>
          <a:xfrm>
            <a:off x="1198018" y="1083194"/>
            <a:ext cx="685800" cy="307777"/>
          </a:xfrm>
          <a:prstGeom prst="rect">
            <a:avLst/>
          </a:prstGeom>
          <a:noFill/>
        </p:spPr>
        <p:txBody>
          <a:bodyPr wrap="square" rtlCol="0">
            <a:spAutoFit/>
          </a:bodyPr>
          <a:lstStyle/>
          <a:p>
            <a:r>
              <a:rPr lang="en-US" sz="1400" dirty="0" smtClean="0"/>
              <a:t>Poor</a:t>
            </a:r>
          </a:p>
        </p:txBody>
      </p:sp>
      <p:sp>
        <p:nvSpPr>
          <p:cNvPr id="2" name="TextBox 1"/>
          <p:cNvSpPr txBox="1"/>
          <p:nvPr/>
        </p:nvSpPr>
        <p:spPr>
          <a:xfrm>
            <a:off x="1225681" y="784360"/>
            <a:ext cx="762000" cy="369332"/>
          </a:xfrm>
          <a:prstGeom prst="rect">
            <a:avLst/>
          </a:prstGeom>
          <a:noFill/>
        </p:spPr>
        <p:txBody>
          <a:bodyPr wrap="square" rtlCol="0">
            <a:spAutoFit/>
          </a:bodyPr>
          <a:lstStyle/>
          <a:p>
            <a:r>
              <a:rPr lang="en-US" b="1" dirty="0" smtClean="0"/>
              <a:t>K%</a:t>
            </a:r>
            <a:endParaRPr lang="en-US" b="1" dirty="0"/>
          </a:p>
        </p:txBody>
      </p:sp>
      <p:sp>
        <p:nvSpPr>
          <p:cNvPr id="43" name="TextBox 42"/>
          <p:cNvSpPr txBox="1"/>
          <p:nvPr/>
        </p:nvSpPr>
        <p:spPr>
          <a:xfrm>
            <a:off x="4082251" y="784360"/>
            <a:ext cx="762000" cy="369332"/>
          </a:xfrm>
          <a:prstGeom prst="rect">
            <a:avLst/>
          </a:prstGeom>
          <a:noFill/>
        </p:spPr>
        <p:txBody>
          <a:bodyPr wrap="square" rtlCol="0">
            <a:spAutoFit/>
          </a:bodyPr>
          <a:lstStyle/>
          <a:p>
            <a:r>
              <a:rPr lang="en-US" b="1" dirty="0" smtClean="0"/>
              <a:t>BB%</a:t>
            </a:r>
            <a:endParaRPr lang="en-US" b="1" dirty="0"/>
          </a:p>
        </p:txBody>
      </p:sp>
      <p:sp>
        <p:nvSpPr>
          <p:cNvPr id="44" name="TextBox 43"/>
          <p:cNvSpPr txBox="1"/>
          <p:nvPr/>
        </p:nvSpPr>
        <p:spPr>
          <a:xfrm>
            <a:off x="7079892" y="800979"/>
            <a:ext cx="762000" cy="369332"/>
          </a:xfrm>
          <a:prstGeom prst="rect">
            <a:avLst/>
          </a:prstGeom>
          <a:noFill/>
        </p:spPr>
        <p:txBody>
          <a:bodyPr wrap="square" rtlCol="0">
            <a:spAutoFit/>
          </a:bodyPr>
          <a:lstStyle/>
          <a:p>
            <a:r>
              <a:rPr lang="en-US" b="1" dirty="0" smtClean="0"/>
              <a:t>ISO</a:t>
            </a:r>
            <a:endParaRPr lang="en-US" b="1" dirty="0"/>
          </a:p>
        </p:txBody>
      </p:sp>
      <p:sp>
        <p:nvSpPr>
          <p:cNvPr id="33" name="Line Callout 1 32"/>
          <p:cNvSpPr/>
          <p:nvPr/>
        </p:nvSpPr>
        <p:spPr>
          <a:xfrm>
            <a:off x="4657781" y="4989150"/>
            <a:ext cx="1555390" cy="209498"/>
          </a:xfrm>
          <a:prstGeom prst="borderCallout1">
            <a:avLst>
              <a:gd name="adj1" fmla="val -112235"/>
              <a:gd name="adj2" fmla="val 9018"/>
              <a:gd name="adj3" fmla="val -112303"/>
              <a:gd name="adj4" fmla="val -1951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Yasmany</a:t>
            </a:r>
            <a:r>
              <a:rPr lang="en-US" sz="1200" dirty="0" smtClean="0">
                <a:solidFill>
                  <a:schemeClr val="tx1"/>
                </a:solidFill>
              </a:rPr>
              <a:t> Tomas: 5.5%</a:t>
            </a:r>
          </a:p>
        </p:txBody>
      </p:sp>
      <p:sp>
        <p:nvSpPr>
          <p:cNvPr id="34" name="Line Callout 1 33"/>
          <p:cNvSpPr/>
          <p:nvPr/>
        </p:nvSpPr>
        <p:spPr>
          <a:xfrm>
            <a:off x="7527448" y="2514505"/>
            <a:ext cx="1560068" cy="209498"/>
          </a:xfrm>
          <a:prstGeom prst="borderCallout1">
            <a:avLst>
              <a:gd name="adj1" fmla="val -164290"/>
              <a:gd name="adj2" fmla="val 15993"/>
              <a:gd name="adj3" fmla="val -164359"/>
              <a:gd name="adj4" fmla="val -1244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Yasmany</a:t>
            </a:r>
            <a:r>
              <a:rPr lang="en-US" sz="1200" dirty="0" smtClean="0">
                <a:solidFill>
                  <a:schemeClr val="tx1"/>
                </a:solidFill>
              </a:rPr>
              <a:t> Tomas: .236</a:t>
            </a:r>
          </a:p>
        </p:txBody>
      </p:sp>
      <p:sp>
        <p:nvSpPr>
          <p:cNvPr id="35" name="Line Callout 1 34"/>
          <p:cNvSpPr/>
          <p:nvPr/>
        </p:nvSpPr>
        <p:spPr>
          <a:xfrm>
            <a:off x="1690455" y="2064396"/>
            <a:ext cx="1622838" cy="221344"/>
          </a:xfrm>
          <a:prstGeom prst="borderCallout1">
            <a:avLst>
              <a:gd name="adj1" fmla="val 345691"/>
              <a:gd name="adj2" fmla="val 3215"/>
              <a:gd name="adj3" fmla="val 345624"/>
              <a:gd name="adj4" fmla="val -1765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Yasmany</a:t>
            </a:r>
            <a:r>
              <a:rPr lang="en-US" sz="1200" dirty="0" smtClean="0">
                <a:solidFill>
                  <a:schemeClr val="tx1"/>
                </a:solidFill>
              </a:rPr>
              <a:t> Tomas: 24.2%</a:t>
            </a:r>
          </a:p>
        </p:txBody>
      </p:sp>
      <p:sp>
        <p:nvSpPr>
          <p:cNvPr id="49" name="TextBox 48"/>
          <p:cNvSpPr txBox="1"/>
          <p:nvPr/>
        </p:nvSpPr>
        <p:spPr>
          <a:xfrm>
            <a:off x="7251344" y="427054"/>
            <a:ext cx="2672264" cy="369332"/>
          </a:xfrm>
          <a:prstGeom prst="rect">
            <a:avLst/>
          </a:prstGeom>
          <a:noFill/>
        </p:spPr>
        <p:txBody>
          <a:bodyPr wrap="square" rtlCol="0">
            <a:spAutoFit/>
          </a:bodyPr>
          <a:lstStyle/>
          <a:p>
            <a:r>
              <a:rPr lang="en-US" b="1" dirty="0" err="1" smtClean="0"/>
              <a:t>wRC</a:t>
            </a:r>
            <a:r>
              <a:rPr lang="en-US" b="1" dirty="0" smtClean="0"/>
              <a:t>+ in 2016: 109 </a:t>
            </a:r>
            <a:endParaRPr lang="en-US" b="1" dirty="0"/>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4688" y="4099514"/>
            <a:ext cx="1581575" cy="889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24549" y="2287918"/>
            <a:ext cx="1581575" cy="889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6694" y="1616742"/>
            <a:ext cx="1581575" cy="8896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22418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28800"/>
            <a:ext cx="7886700" cy="1325563"/>
          </a:xfrm>
        </p:spPr>
        <p:txBody>
          <a:bodyPr>
            <a:normAutofit/>
          </a:bodyPr>
          <a:lstStyle/>
          <a:p>
            <a:pPr algn="ctr"/>
            <a:r>
              <a:rPr lang="en-US" sz="4400" dirty="0" smtClean="0"/>
              <a:t>Hitter Statistics</a:t>
            </a:r>
            <a:endParaRPr lang="en-US" sz="4400" dirty="0"/>
          </a:p>
        </p:txBody>
      </p:sp>
    </p:spTree>
    <p:extLst>
      <p:ext uri="{BB962C8B-B14F-4D97-AF65-F5344CB8AC3E}">
        <p14:creationId xmlns:p14="http://schemas.microsoft.com/office/powerpoint/2010/main" val="28405762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378487"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251344"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225681" y="5382611"/>
            <a:ext cx="685800" cy="307777"/>
          </a:xfrm>
          <a:prstGeom prst="rect">
            <a:avLst/>
          </a:prstGeom>
          <a:noFill/>
        </p:spPr>
        <p:txBody>
          <a:bodyPr wrap="square" rtlCol="0">
            <a:spAutoFit/>
          </a:bodyPr>
          <a:lstStyle/>
          <a:p>
            <a:r>
              <a:rPr lang="en-US" sz="1400" dirty="0" smtClean="0"/>
              <a:t>Elite</a:t>
            </a:r>
          </a:p>
        </p:txBody>
      </p:sp>
      <p:sp>
        <p:nvSpPr>
          <p:cNvPr id="25" name="Line Callout 1 24"/>
          <p:cNvSpPr/>
          <p:nvPr/>
        </p:nvSpPr>
        <p:spPr>
          <a:xfrm>
            <a:off x="1840577" y="5231772"/>
            <a:ext cx="1537790" cy="240316"/>
          </a:xfrm>
          <a:prstGeom prst="borderCallout1">
            <a:avLst>
              <a:gd name="adj1" fmla="val -184259"/>
              <a:gd name="adj2" fmla="val -24892"/>
              <a:gd name="adj3" fmla="val -183151"/>
              <a:gd name="adj4" fmla="val 3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Martin Prado: 10.5%</a:t>
            </a:r>
          </a:p>
        </p:txBody>
      </p:sp>
      <p:sp>
        <p:nvSpPr>
          <p:cNvPr id="21" name="TextBox 20"/>
          <p:cNvSpPr txBox="1"/>
          <p:nvPr/>
        </p:nvSpPr>
        <p:spPr>
          <a:xfrm>
            <a:off x="-10278" y="417426"/>
            <a:ext cx="2905878" cy="369332"/>
          </a:xfrm>
          <a:prstGeom prst="rect">
            <a:avLst/>
          </a:prstGeom>
          <a:noFill/>
        </p:spPr>
        <p:txBody>
          <a:bodyPr wrap="square" rtlCol="0">
            <a:spAutoFit/>
          </a:bodyPr>
          <a:lstStyle/>
          <a:p>
            <a:r>
              <a:rPr lang="en-US" b="1" dirty="0" smtClean="0"/>
              <a:t>Hitter Profile: Martin Prado</a:t>
            </a:r>
            <a:endParaRPr lang="en-US" b="1" dirty="0"/>
          </a:p>
        </p:txBody>
      </p:sp>
      <p:cxnSp>
        <p:nvCxnSpPr>
          <p:cNvPr id="30" name="Straight Connector 29"/>
          <p:cNvCxnSpPr/>
          <p:nvPr/>
        </p:nvCxnSpPr>
        <p:spPr>
          <a:xfrm>
            <a:off x="76200" y="3385848"/>
            <a:ext cx="8882315" cy="18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477" y="3108849"/>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sp>
        <p:nvSpPr>
          <p:cNvPr id="32" name="TextBox 31"/>
          <p:cNvSpPr txBox="1"/>
          <p:nvPr/>
        </p:nvSpPr>
        <p:spPr>
          <a:xfrm>
            <a:off x="5939019" y="2961684"/>
            <a:ext cx="1583724" cy="276999"/>
          </a:xfrm>
          <a:prstGeom prst="rect">
            <a:avLst/>
          </a:prstGeom>
          <a:noFill/>
        </p:spPr>
        <p:txBody>
          <a:bodyPr wrap="square" rtlCol="0">
            <a:spAutoFit/>
          </a:bodyPr>
          <a:lstStyle/>
          <a:p>
            <a:r>
              <a:rPr lang="en-US" sz="1200" b="1" dirty="0"/>
              <a:t>ML </a:t>
            </a:r>
            <a:r>
              <a:rPr lang="en-US" sz="1200" b="1" dirty="0" smtClean="0"/>
              <a:t>AVERAGE: .162</a:t>
            </a:r>
            <a:endParaRPr lang="en-US" sz="1200" b="1" dirty="0"/>
          </a:p>
        </p:txBody>
      </p:sp>
      <p:sp>
        <p:nvSpPr>
          <p:cNvPr id="27" name="Rectangle 26"/>
          <p:cNvSpPr/>
          <p:nvPr/>
        </p:nvSpPr>
        <p:spPr>
          <a:xfrm>
            <a:off x="4300653"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67281" y="3080054"/>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
        <p:nvSpPr>
          <p:cNvPr id="37" name="TextBox 36"/>
          <p:cNvSpPr txBox="1"/>
          <p:nvPr/>
        </p:nvSpPr>
        <p:spPr>
          <a:xfrm>
            <a:off x="7079892" y="1083194"/>
            <a:ext cx="685800" cy="307777"/>
          </a:xfrm>
          <a:prstGeom prst="rect">
            <a:avLst/>
          </a:prstGeom>
          <a:noFill/>
        </p:spPr>
        <p:txBody>
          <a:bodyPr wrap="square" rtlCol="0">
            <a:spAutoFit/>
          </a:bodyPr>
          <a:lstStyle/>
          <a:p>
            <a:r>
              <a:rPr lang="en-US" sz="1400" dirty="0" smtClean="0"/>
              <a:t>Elite</a:t>
            </a:r>
          </a:p>
        </p:txBody>
      </p:sp>
      <p:sp>
        <p:nvSpPr>
          <p:cNvPr id="38" name="TextBox 37"/>
          <p:cNvSpPr txBox="1"/>
          <p:nvPr/>
        </p:nvSpPr>
        <p:spPr>
          <a:xfrm>
            <a:off x="4120351" y="1062752"/>
            <a:ext cx="685800" cy="307777"/>
          </a:xfrm>
          <a:prstGeom prst="rect">
            <a:avLst/>
          </a:prstGeom>
          <a:noFill/>
        </p:spPr>
        <p:txBody>
          <a:bodyPr wrap="square" rtlCol="0">
            <a:spAutoFit/>
          </a:bodyPr>
          <a:lstStyle/>
          <a:p>
            <a:r>
              <a:rPr lang="en-US" sz="1400" dirty="0" smtClean="0"/>
              <a:t>Elite</a:t>
            </a:r>
          </a:p>
        </p:txBody>
      </p:sp>
      <p:sp>
        <p:nvSpPr>
          <p:cNvPr id="39" name="TextBox 38"/>
          <p:cNvSpPr txBox="1"/>
          <p:nvPr/>
        </p:nvSpPr>
        <p:spPr>
          <a:xfrm>
            <a:off x="4120351" y="5375255"/>
            <a:ext cx="685800" cy="307777"/>
          </a:xfrm>
          <a:prstGeom prst="rect">
            <a:avLst/>
          </a:prstGeom>
          <a:noFill/>
        </p:spPr>
        <p:txBody>
          <a:bodyPr wrap="square" rtlCol="0">
            <a:spAutoFit/>
          </a:bodyPr>
          <a:lstStyle/>
          <a:p>
            <a:r>
              <a:rPr lang="en-US" sz="1400" dirty="0" smtClean="0"/>
              <a:t>Poor</a:t>
            </a:r>
          </a:p>
        </p:txBody>
      </p:sp>
      <p:sp>
        <p:nvSpPr>
          <p:cNvPr id="40" name="TextBox 39"/>
          <p:cNvSpPr txBox="1"/>
          <p:nvPr/>
        </p:nvSpPr>
        <p:spPr>
          <a:xfrm>
            <a:off x="7086598" y="5375254"/>
            <a:ext cx="783748" cy="307777"/>
          </a:xfrm>
          <a:prstGeom prst="rect">
            <a:avLst/>
          </a:prstGeom>
          <a:noFill/>
        </p:spPr>
        <p:txBody>
          <a:bodyPr wrap="square" rtlCol="0">
            <a:spAutoFit/>
          </a:bodyPr>
          <a:lstStyle/>
          <a:p>
            <a:r>
              <a:rPr lang="en-US" sz="1400" dirty="0" smtClean="0"/>
              <a:t>Poor</a:t>
            </a:r>
          </a:p>
        </p:txBody>
      </p:sp>
      <p:sp>
        <p:nvSpPr>
          <p:cNvPr id="41" name="TextBox 40"/>
          <p:cNvSpPr txBox="1"/>
          <p:nvPr/>
        </p:nvSpPr>
        <p:spPr>
          <a:xfrm>
            <a:off x="1198018" y="1083194"/>
            <a:ext cx="685800" cy="307777"/>
          </a:xfrm>
          <a:prstGeom prst="rect">
            <a:avLst/>
          </a:prstGeom>
          <a:noFill/>
        </p:spPr>
        <p:txBody>
          <a:bodyPr wrap="square" rtlCol="0">
            <a:spAutoFit/>
          </a:bodyPr>
          <a:lstStyle/>
          <a:p>
            <a:r>
              <a:rPr lang="en-US" sz="1400" dirty="0" smtClean="0"/>
              <a:t>Poor</a:t>
            </a:r>
          </a:p>
        </p:txBody>
      </p:sp>
      <p:sp>
        <p:nvSpPr>
          <p:cNvPr id="2" name="TextBox 1"/>
          <p:cNvSpPr txBox="1"/>
          <p:nvPr/>
        </p:nvSpPr>
        <p:spPr>
          <a:xfrm>
            <a:off x="1225681" y="784360"/>
            <a:ext cx="762000" cy="369332"/>
          </a:xfrm>
          <a:prstGeom prst="rect">
            <a:avLst/>
          </a:prstGeom>
          <a:noFill/>
        </p:spPr>
        <p:txBody>
          <a:bodyPr wrap="square" rtlCol="0">
            <a:spAutoFit/>
          </a:bodyPr>
          <a:lstStyle/>
          <a:p>
            <a:r>
              <a:rPr lang="en-US" b="1" dirty="0" smtClean="0"/>
              <a:t>K%</a:t>
            </a:r>
            <a:endParaRPr lang="en-US" b="1" dirty="0"/>
          </a:p>
        </p:txBody>
      </p:sp>
      <p:sp>
        <p:nvSpPr>
          <p:cNvPr id="43" name="TextBox 42"/>
          <p:cNvSpPr txBox="1"/>
          <p:nvPr/>
        </p:nvSpPr>
        <p:spPr>
          <a:xfrm>
            <a:off x="4082251" y="784360"/>
            <a:ext cx="762000" cy="369332"/>
          </a:xfrm>
          <a:prstGeom prst="rect">
            <a:avLst/>
          </a:prstGeom>
          <a:noFill/>
        </p:spPr>
        <p:txBody>
          <a:bodyPr wrap="square" rtlCol="0">
            <a:spAutoFit/>
          </a:bodyPr>
          <a:lstStyle/>
          <a:p>
            <a:r>
              <a:rPr lang="en-US" b="1" dirty="0" smtClean="0"/>
              <a:t>BB%</a:t>
            </a:r>
            <a:endParaRPr lang="en-US" b="1" dirty="0"/>
          </a:p>
        </p:txBody>
      </p:sp>
      <p:sp>
        <p:nvSpPr>
          <p:cNvPr id="44" name="TextBox 43"/>
          <p:cNvSpPr txBox="1"/>
          <p:nvPr/>
        </p:nvSpPr>
        <p:spPr>
          <a:xfrm>
            <a:off x="7079892" y="800979"/>
            <a:ext cx="762000" cy="369332"/>
          </a:xfrm>
          <a:prstGeom prst="rect">
            <a:avLst/>
          </a:prstGeom>
          <a:noFill/>
        </p:spPr>
        <p:txBody>
          <a:bodyPr wrap="square" rtlCol="0">
            <a:spAutoFit/>
          </a:bodyPr>
          <a:lstStyle/>
          <a:p>
            <a:r>
              <a:rPr lang="en-US" b="1" dirty="0" smtClean="0"/>
              <a:t>ISO</a:t>
            </a:r>
            <a:endParaRPr lang="en-US" b="1" dirty="0"/>
          </a:p>
        </p:txBody>
      </p:sp>
      <p:sp>
        <p:nvSpPr>
          <p:cNvPr id="45" name="Line Callout 1 44"/>
          <p:cNvSpPr/>
          <p:nvPr/>
        </p:nvSpPr>
        <p:spPr>
          <a:xfrm>
            <a:off x="4724400" y="4158042"/>
            <a:ext cx="1537790" cy="240316"/>
          </a:xfrm>
          <a:prstGeom prst="borderCallout1">
            <a:avLst>
              <a:gd name="adj1" fmla="val -184259"/>
              <a:gd name="adj2" fmla="val -24892"/>
              <a:gd name="adj3" fmla="val -183151"/>
              <a:gd name="adj4" fmla="val 3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Martin Prado: 7.4%</a:t>
            </a:r>
          </a:p>
        </p:txBody>
      </p:sp>
      <p:sp>
        <p:nvSpPr>
          <p:cNvPr id="48" name="Line Callout 1 47"/>
          <p:cNvSpPr/>
          <p:nvPr/>
        </p:nvSpPr>
        <p:spPr>
          <a:xfrm>
            <a:off x="7544175" y="4750422"/>
            <a:ext cx="1537790" cy="240316"/>
          </a:xfrm>
          <a:prstGeom prst="borderCallout1">
            <a:avLst>
              <a:gd name="adj1" fmla="val -148587"/>
              <a:gd name="adj2" fmla="val -14982"/>
              <a:gd name="adj3" fmla="val -147480"/>
              <a:gd name="adj4" fmla="val 100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Martin Prado: .112</a:t>
            </a:r>
          </a:p>
        </p:txBody>
      </p:sp>
      <p:sp>
        <p:nvSpPr>
          <p:cNvPr id="26" name="TextBox 25"/>
          <p:cNvSpPr txBox="1"/>
          <p:nvPr/>
        </p:nvSpPr>
        <p:spPr>
          <a:xfrm>
            <a:off x="7251344" y="427054"/>
            <a:ext cx="2672264" cy="369332"/>
          </a:xfrm>
          <a:prstGeom prst="rect">
            <a:avLst/>
          </a:prstGeom>
          <a:noFill/>
        </p:spPr>
        <p:txBody>
          <a:bodyPr wrap="square" rtlCol="0">
            <a:spAutoFit/>
          </a:bodyPr>
          <a:lstStyle/>
          <a:p>
            <a:r>
              <a:rPr lang="en-US" b="1" dirty="0" err="1" smtClean="0"/>
              <a:t>wRC</a:t>
            </a:r>
            <a:r>
              <a:rPr lang="en-US" b="1" dirty="0" smtClean="0"/>
              <a:t>+ in 2016: 109 </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06" y="3874825"/>
            <a:ext cx="1551127" cy="872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7240" y="4359658"/>
            <a:ext cx="1551127" cy="872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11063" y="3285928"/>
            <a:ext cx="1551127" cy="8721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662196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828800"/>
            <a:ext cx="7886700" cy="1325563"/>
          </a:xfrm>
        </p:spPr>
        <p:txBody>
          <a:bodyPr>
            <a:normAutofit/>
          </a:bodyPr>
          <a:lstStyle/>
          <a:p>
            <a:pPr algn="ctr"/>
            <a:r>
              <a:rPr lang="en-US" sz="4400" dirty="0" smtClean="0"/>
              <a:t>Pitcher Statistics</a:t>
            </a:r>
            <a:endParaRPr lang="en-US" sz="4400" dirty="0"/>
          </a:p>
        </p:txBody>
      </p:sp>
    </p:spTree>
    <p:extLst>
      <p:ext uri="{BB962C8B-B14F-4D97-AF65-F5344CB8AC3E}">
        <p14:creationId xmlns:p14="http://schemas.microsoft.com/office/powerpoint/2010/main" val="1507229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t>
            </a:r>
            <a:r>
              <a:rPr lang="en-US" dirty="0" smtClean="0"/>
              <a:t>%: Strikeout Rate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percentage of plate appearances that result in a </a:t>
            </a:r>
            <a:r>
              <a:rPr lang="en-US" sz="1800" dirty="0" smtClean="0"/>
              <a:t>strikeout</a:t>
            </a:r>
          </a:p>
          <a:p>
            <a:pPr>
              <a:spcBef>
                <a:spcPts val="0"/>
              </a:spcBef>
            </a:pPr>
            <a:endParaRPr lang="en-US" sz="1800" dirty="0" smtClean="0"/>
          </a:p>
          <a:p>
            <a:pPr>
              <a:spcBef>
                <a:spcPts val="0"/>
              </a:spcBef>
            </a:pPr>
            <a:r>
              <a:rPr lang="en-US" sz="2000" b="1" dirty="0" smtClean="0"/>
              <a:t>Why it’s Important: </a:t>
            </a:r>
            <a:r>
              <a:rPr lang="en-US" sz="1800" dirty="0"/>
              <a:t>More plate appearances resulting in strikeouts means less balls being put in play. Less balls being put in plays means less opportunities for an opposing batter to reach base. Thus, a strikeout is the most valuable outcome for a pitcher in any given plate appearance.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pitcher’s strikeout rate only gives us an idea for his ability to miss bats. </a:t>
            </a:r>
            <a:r>
              <a:rPr lang="en-US" sz="1800" dirty="0" smtClean="0"/>
              <a:t>While having a high strikeout rate makes it a lot easier to be successful, </a:t>
            </a:r>
            <a:r>
              <a:rPr lang="en-US" sz="1800" dirty="0"/>
              <a:t>a pitcher can still have a </a:t>
            </a:r>
            <a:r>
              <a:rPr lang="en-US" sz="1800" dirty="0" smtClean="0"/>
              <a:t>high K% and </a:t>
            </a:r>
            <a:r>
              <a:rPr lang="en-US" sz="1800" dirty="0"/>
              <a:t>not be effective if it is paired with poor command and a propensity to </a:t>
            </a:r>
            <a:r>
              <a:rPr lang="en-US" sz="1800" dirty="0" smtClean="0"/>
              <a:t>give up </a:t>
            </a:r>
            <a:r>
              <a:rPr lang="en-US" sz="1800" dirty="0"/>
              <a:t>hard </a:t>
            </a:r>
            <a:r>
              <a:rPr lang="en-US" sz="1800" dirty="0" smtClean="0"/>
              <a:t>contact (Home Runs). Additionally, pitchers with low strikeout rates can be successful by throwing a ton of strikes and limiting damage/home runs (high GB%).</a:t>
            </a:r>
            <a:endParaRPr lang="en-US" sz="1800" dirty="0"/>
          </a:p>
        </p:txBody>
      </p:sp>
    </p:spTree>
    <p:extLst>
      <p:ext uri="{BB962C8B-B14F-4D97-AF65-F5344CB8AC3E}">
        <p14:creationId xmlns:p14="http://schemas.microsoft.com/office/powerpoint/2010/main" val="36119518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0" name="Line Callout 1 19"/>
          <p:cNvSpPr/>
          <p:nvPr/>
        </p:nvSpPr>
        <p:spPr>
          <a:xfrm>
            <a:off x="2353789" y="2613467"/>
            <a:ext cx="1696391" cy="209498"/>
          </a:xfrm>
          <a:prstGeom prst="borderCallout1">
            <a:avLst>
              <a:gd name="adj1" fmla="val -164814"/>
              <a:gd name="adj2" fmla="val -19586"/>
              <a:gd name="adj3" fmla="val -164884"/>
              <a:gd name="adj4" fmla="val 4803"/>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31.6%</a:t>
            </a:r>
          </a:p>
        </p:txBody>
      </p:sp>
      <p:sp>
        <p:nvSpPr>
          <p:cNvPr id="22" name="Line Callout 1 21"/>
          <p:cNvSpPr/>
          <p:nvPr/>
        </p:nvSpPr>
        <p:spPr>
          <a:xfrm>
            <a:off x="239566" y="1937772"/>
            <a:ext cx="1552574" cy="209498"/>
          </a:xfrm>
          <a:prstGeom prst="borderCallout1">
            <a:avLst>
              <a:gd name="adj1" fmla="val 378801"/>
              <a:gd name="adj2" fmla="val 92610"/>
              <a:gd name="adj3" fmla="val 378732"/>
              <a:gd name="adj4" fmla="val 118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Kluber</a:t>
            </a:r>
            <a:r>
              <a:rPr lang="en-US" sz="1200" dirty="0" smtClean="0">
                <a:solidFill>
                  <a:schemeClr val="tx1"/>
                </a:solidFill>
              </a:rPr>
              <a:t>: 26.4%</a:t>
            </a:r>
          </a:p>
        </p:txBody>
      </p:sp>
      <p:sp>
        <p:nvSpPr>
          <p:cNvPr id="23" name="Line Callout 1 22"/>
          <p:cNvSpPr/>
          <p:nvPr/>
        </p:nvSpPr>
        <p:spPr>
          <a:xfrm>
            <a:off x="2204286" y="3564990"/>
            <a:ext cx="1666723" cy="246780"/>
          </a:xfrm>
          <a:prstGeom prst="borderCallout1">
            <a:avLst>
              <a:gd name="adj1" fmla="val 610"/>
              <a:gd name="adj2" fmla="val 51220"/>
              <a:gd name="adj3" fmla="val -38950"/>
              <a:gd name="adj4" fmla="val 51077"/>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rPr>
              <a:t>Starter Average: 20.2%</a:t>
            </a:r>
          </a:p>
        </p:txBody>
      </p:sp>
      <p:sp>
        <p:nvSpPr>
          <p:cNvPr id="24" name="Line Callout 1 23"/>
          <p:cNvSpPr/>
          <p:nvPr/>
        </p:nvSpPr>
        <p:spPr>
          <a:xfrm>
            <a:off x="2373689" y="4859460"/>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Doug </a:t>
            </a:r>
            <a:r>
              <a:rPr lang="en-US" sz="1200" dirty="0" err="1" smtClean="0">
                <a:solidFill>
                  <a:schemeClr val="tx1"/>
                </a:solidFill>
              </a:rPr>
              <a:t>Fister</a:t>
            </a:r>
            <a:r>
              <a:rPr lang="en-US" sz="1200" dirty="0" smtClean="0">
                <a:solidFill>
                  <a:schemeClr val="tx1"/>
                </a:solidFill>
              </a:rPr>
              <a:t>: 14.8%</a:t>
            </a:r>
          </a:p>
        </p:txBody>
      </p:sp>
      <p:sp>
        <p:nvSpPr>
          <p:cNvPr id="25" name="Line Callout 1 24"/>
          <p:cNvSpPr/>
          <p:nvPr/>
        </p:nvSpPr>
        <p:spPr>
          <a:xfrm>
            <a:off x="276801" y="4365876"/>
            <a:ext cx="1556491" cy="209498"/>
          </a:xfrm>
          <a:prstGeom prst="borderCallout1">
            <a:avLst>
              <a:gd name="adj1" fmla="val -134502"/>
              <a:gd name="adj2" fmla="val 93107"/>
              <a:gd name="adj3" fmla="val -134647"/>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Josh Tomlin: 16.3%</a:t>
            </a:r>
          </a:p>
        </p:txBody>
      </p:sp>
      <p:sp>
        <p:nvSpPr>
          <p:cNvPr id="26" name="Line Callout 1 25"/>
          <p:cNvSpPr/>
          <p:nvPr/>
        </p:nvSpPr>
        <p:spPr>
          <a:xfrm>
            <a:off x="7180668" y="2749471"/>
            <a:ext cx="1554012" cy="209498"/>
          </a:xfrm>
          <a:prstGeom prst="borderCallout1">
            <a:avLst>
              <a:gd name="adj1" fmla="val -185960"/>
              <a:gd name="adj2" fmla="val 5621"/>
              <a:gd name="adj3" fmla="val -186029"/>
              <a:gd name="adj4" fmla="val -2192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Mychal Givens: 30.7%</a:t>
            </a:r>
          </a:p>
        </p:txBody>
      </p:sp>
      <p:sp>
        <p:nvSpPr>
          <p:cNvPr id="27" name="Line Callout 1 26"/>
          <p:cNvSpPr/>
          <p:nvPr/>
        </p:nvSpPr>
        <p:spPr>
          <a:xfrm>
            <a:off x="5025330" y="4179663"/>
            <a:ext cx="1639323" cy="209498"/>
          </a:xfrm>
          <a:prstGeom prst="borderCallout1">
            <a:avLst>
              <a:gd name="adj1" fmla="val -213765"/>
              <a:gd name="adj2" fmla="val 113207"/>
              <a:gd name="adj3" fmla="val -213833"/>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Travis Wood: 18.7%</a:t>
            </a:r>
          </a:p>
        </p:txBody>
      </p:sp>
      <p:sp>
        <p:nvSpPr>
          <p:cNvPr id="28" name="Line Callout 1 27"/>
          <p:cNvSpPr/>
          <p:nvPr/>
        </p:nvSpPr>
        <p:spPr>
          <a:xfrm>
            <a:off x="7043801" y="4635284"/>
            <a:ext cx="1660838" cy="209498"/>
          </a:xfrm>
          <a:prstGeom prst="borderCallout1">
            <a:avLst>
              <a:gd name="adj1" fmla="val -226003"/>
              <a:gd name="adj2" fmla="val 2368"/>
              <a:gd name="adj3" fmla="val -226071"/>
              <a:gd name="adj4" fmla="val -1208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Jeanmar</a:t>
            </a:r>
            <a:r>
              <a:rPr lang="en-US" sz="1200" dirty="0" smtClean="0">
                <a:solidFill>
                  <a:schemeClr val="tx1"/>
                </a:solidFill>
              </a:rPr>
              <a:t> Gomez: 15.8%</a:t>
            </a:r>
          </a:p>
        </p:txBody>
      </p:sp>
      <p:sp>
        <p:nvSpPr>
          <p:cNvPr id="29" name="Line Callout 1 28"/>
          <p:cNvSpPr/>
          <p:nvPr/>
        </p:nvSpPr>
        <p:spPr>
          <a:xfrm>
            <a:off x="4677813" y="1747129"/>
            <a:ext cx="1744746" cy="209498"/>
          </a:xfrm>
          <a:prstGeom prst="borderCallout1">
            <a:avLst>
              <a:gd name="adj1" fmla="val -168894"/>
              <a:gd name="adj2" fmla="val 124919"/>
              <a:gd name="adj3" fmla="val -230151"/>
              <a:gd name="adj4" fmla="val 885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Andrew Miller: 44.7%</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K%: Strikeout Rate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279371" y="699962"/>
            <a:ext cx="1143000" cy="369332"/>
          </a:xfrm>
          <a:prstGeom prst="rect">
            <a:avLst/>
          </a:prstGeom>
          <a:noFill/>
        </p:spPr>
        <p:txBody>
          <a:bodyPr wrap="square" rtlCol="0">
            <a:spAutoFit/>
          </a:bodyPr>
          <a:lstStyle/>
          <a:p>
            <a:r>
              <a:rPr lang="en-US" dirty="0" smtClean="0"/>
              <a:t>Relievers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958" y="1766332"/>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4" name="Line Callout 1 33"/>
          <p:cNvSpPr/>
          <p:nvPr/>
        </p:nvSpPr>
        <p:spPr>
          <a:xfrm>
            <a:off x="4436751" y="2649689"/>
            <a:ext cx="1822474" cy="209498"/>
          </a:xfrm>
          <a:prstGeom prst="borderCallout1">
            <a:avLst>
              <a:gd name="adj1" fmla="val 194152"/>
              <a:gd name="adj2" fmla="val 51628"/>
              <a:gd name="adj3" fmla="val 104342"/>
              <a:gd name="adj4" fmla="val 51357"/>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000"/>
                </a:solidFill>
              </a:rPr>
              <a:t>Reliever Average: 22.7%</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134" y="2156154"/>
            <a:ext cx="1298978" cy="874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317" y="3590578"/>
            <a:ext cx="1372794" cy="77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9077" y="4002880"/>
            <a:ext cx="1230770" cy="852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36825" y="664776"/>
            <a:ext cx="1422400" cy="1066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8526" y="1805424"/>
            <a:ext cx="1438295" cy="947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73441" y="3745096"/>
            <a:ext cx="1601558" cy="900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cxnSp>
        <p:nvCxnSpPr>
          <p:cNvPr id="42" name="Straight Connector 41"/>
          <p:cNvCxnSpPr/>
          <p:nvPr/>
        </p:nvCxnSpPr>
        <p:spPr>
          <a:xfrm>
            <a:off x="76174" y="3460557"/>
            <a:ext cx="8947755"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173" y="3079126"/>
            <a:ext cx="8947755"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62335" y="3304110"/>
            <a:ext cx="1459936" cy="875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24710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50"/>
                                        <p:tgtEl>
                                          <p:spTgt spid="43"/>
                                        </p:tgtEl>
                                      </p:cBhvr>
                                    </p:animEffect>
                                    <p:anim calcmode="lin" valueType="num">
                                      <p:cBhvr>
                                        <p:cTn id="20" dur="750" fill="hold"/>
                                        <p:tgtEl>
                                          <p:spTgt spid="43"/>
                                        </p:tgtEl>
                                        <p:attrNameLst>
                                          <p:attrName>ppt_x</p:attrName>
                                        </p:attrNameLst>
                                      </p:cBhvr>
                                      <p:tavLst>
                                        <p:tav tm="0">
                                          <p:val>
                                            <p:strVal val="#ppt_x"/>
                                          </p:val>
                                        </p:tav>
                                        <p:tav tm="100000">
                                          <p:val>
                                            <p:strVal val="#ppt_x"/>
                                          </p:val>
                                        </p:tav>
                                      </p:tavLst>
                                    </p:anim>
                                    <p:anim calcmode="lin" valueType="num">
                                      <p:cBhvr>
                                        <p:cTn id="21" dur="75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750"/>
                                        <p:tgtEl>
                                          <p:spTgt spid="36"/>
                                        </p:tgtEl>
                                      </p:cBhvr>
                                    </p:animEffect>
                                    <p:anim calcmode="lin" valueType="num">
                                      <p:cBhvr>
                                        <p:cTn id="32" dur="750" fill="hold"/>
                                        <p:tgtEl>
                                          <p:spTgt spid="36"/>
                                        </p:tgtEl>
                                        <p:attrNameLst>
                                          <p:attrName>ppt_x</p:attrName>
                                        </p:attrNameLst>
                                      </p:cBhvr>
                                      <p:tavLst>
                                        <p:tav tm="0">
                                          <p:val>
                                            <p:strVal val="#ppt_x"/>
                                          </p:val>
                                        </p:tav>
                                        <p:tav tm="100000">
                                          <p:val>
                                            <p:strVal val="#ppt_x"/>
                                          </p:val>
                                        </p:tav>
                                      </p:tavLst>
                                    </p:anim>
                                    <p:anim calcmode="lin" valueType="num">
                                      <p:cBhvr>
                                        <p:cTn id="33" dur="750" fill="hold"/>
                                        <p:tgtEl>
                                          <p:spTgt spid="3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750"/>
                                        <p:tgtEl>
                                          <p:spTgt spid="35"/>
                                        </p:tgtEl>
                                      </p:cBhvr>
                                    </p:animEffect>
                                    <p:anim calcmode="lin" valueType="num">
                                      <p:cBhvr>
                                        <p:cTn id="43" dur="750" fill="hold"/>
                                        <p:tgtEl>
                                          <p:spTgt spid="35"/>
                                        </p:tgtEl>
                                        <p:attrNameLst>
                                          <p:attrName>ppt_x</p:attrName>
                                        </p:attrNameLst>
                                      </p:cBhvr>
                                      <p:tavLst>
                                        <p:tav tm="0">
                                          <p:val>
                                            <p:strVal val="#ppt_x"/>
                                          </p:val>
                                        </p:tav>
                                        <p:tav tm="100000">
                                          <p:val>
                                            <p:strVal val="#ppt_x"/>
                                          </p:val>
                                        </p:tav>
                                      </p:tavLst>
                                    </p:anim>
                                    <p:anim calcmode="lin" valueType="num">
                                      <p:cBhvr>
                                        <p:cTn id="44" dur="750" fill="hold"/>
                                        <p:tgtEl>
                                          <p:spTgt spid="3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750"/>
                                        <p:tgtEl>
                                          <p:spTgt spid="27"/>
                                        </p:tgtEl>
                                      </p:cBhvr>
                                    </p:animEffect>
                                    <p:anim calcmode="lin" valueType="num">
                                      <p:cBhvr>
                                        <p:cTn id="48" dur="750" fill="hold"/>
                                        <p:tgtEl>
                                          <p:spTgt spid="27"/>
                                        </p:tgtEl>
                                        <p:attrNameLst>
                                          <p:attrName>ppt_x</p:attrName>
                                        </p:attrNameLst>
                                      </p:cBhvr>
                                      <p:tavLst>
                                        <p:tav tm="0">
                                          <p:val>
                                            <p:strVal val="#ppt_x"/>
                                          </p:val>
                                        </p:tav>
                                        <p:tav tm="100000">
                                          <p:val>
                                            <p:strVal val="#ppt_x"/>
                                          </p:val>
                                        </p:tav>
                                      </p:tavLst>
                                    </p:anim>
                                    <p:anim calcmode="lin" valueType="num">
                                      <p:cBhvr>
                                        <p:cTn id="49" dur="750" fill="hold"/>
                                        <p:tgtEl>
                                          <p:spTgt spid="27"/>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750"/>
                                        <p:tgtEl>
                                          <p:spTgt spid="18"/>
                                        </p:tgtEl>
                                      </p:cBhvr>
                                    </p:animEffect>
                                    <p:anim calcmode="lin" valueType="num">
                                      <p:cBhvr>
                                        <p:cTn id="54" dur="750" fill="hold"/>
                                        <p:tgtEl>
                                          <p:spTgt spid="18"/>
                                        </p:tgtEl>
                                        <p:attrNameLst>
                                          <p:attrName>ppt_x</p:attrName>
                                        </p:attrNameLst>
                                      </p:cBhvr>
                                      <p:tavLst>
                                        <p:tav tm="0">
                                          <p:val>
                                            <p:strVal val="#ppt_x"/>
                                          </p:val>
                                        </p:tav>
                                        <p:tav tm="100000">
                                          <p:val>
                                            <p:strVal val="#ppt_x"/>
                                          </p:val>
                                        </p:tav>
                                      </p:tavLst>
                                    </p:anim>
                                    <p:anim calcmode="lin" valueType="num">
                                      <p:cBhvr>
                                        <p:cTn id="55" dur="750" fill="hold"/>
                                        <p:tgtEl>
                                          <p:spTgt spid="1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750"/>
                                        <p:tgtEl>
                                          <p:spTgt spid="26"/>
                                        </p:tgtEl>
                                      </p:cBhvr>
                                    </p:animEffect>
                                    <p:anim calcmode="lin" valueType="num">
                                      <p:cBhvr>
                                        <p:cTn id="59" dur="750" fill="hold"/>
                                        <p:tgtEl>
                                          <p:spTgt spid="26"/>
                                        </p:tgtEl>
                                        <p:attrNameLst>
                                          <p:attrName>ppt_x</p:attrName>
                                        </p:attrNameLst>
                                      </p:cBhvr>
                                      <p:tavLst>
                                        <p:tav tm="0">
                                          <p:val>
                                            <p:strVal val="#ppt_x"/>
                                          </p:val>
                                        </p:tav>
                                        <p:tav tm="100000">
                                          <p:val>
                                            <p:strVal val="#ppt_x"/>
                                          </p:val>
                                        </p:tav>
                                      </p:tavLst>
                                    </p:anim>
                                    <p:anim calcmode="lin" valueType="num">
                                      <p:cBhvr>
                                        <p:cTn id="60" dur="750" fill="hold"/>
                                        <p:tgtEl>
                                          <p:spTgt spid="26"/>
                                        </p:tgtEl>
                                        <p:attrNameLst>
                                          <p:attrName>ppt_y</p:attrName>
                                        </p:attrNameLst>
                                      </p:cBhvr>
                                      <p:tavLst>
                                        <p:tav tm="0">
                                          <p:val>
                                            <p:strVal val="#ppt_y+.1"/>
                                          </p:val>
                                        </p:tav>
                                        <p:tav tm="100000">
                                          <p:val>
                                            <p:strVal val="#ppt_y"/>
                                          </p:val>
                                        </p:tav>
                                      </p:tavLst>
                                    </p:anim>
                                  </p:childTnLst>
                                </p:cTn>
                              </p:par>
                            </p:childTnLst>
                          </p:cTn>
                        </p:par>
                        <p:par>
                          <p:cTn id="61" fill="hold">
                            <p:stCondLst>
                              <p:cond delay="2250"/>
                            </p:stCondLst>
                            <p:childTnLst>
                              <p:par>
                                <p:cTn id="62" presetID="42"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750"/>
                                        <p:tgtEl>
                                          <p:spTgt spid="17"/>
                                        </p:tgtEl>
                                      </p:cBhvr>
                                    </p:animEffect>
                                    <p:anim calcmode="lin" valueType="num">
                                      <p:cBhvr>
                                        <p:cTn id="65" dur="750" fill="hold"/>
                                        <p:tgtEl>
                                          <p:spTgt spid="17"/>
                                        </p:tgtEl>
                                        <p:attrNameLst>
                                          <p:attrName>ppt_x</p:attrName>
                                        </p:attrNameLst>
                                      </p:cBhvr>
                                      <p:tavLst>
                                        <p:tav tm="0">
                                          <p:val>
                                            <p:strVal val="#ppt_x"/>
                                          </p:val>
                                        </p:tav>
                                        <p:tav tm="100000">
                                          <p:val>
                                            <p:strVal val="#ppt_x"/>
                                          </p:val>
                                        </p:tav>
                                      </p:tavLst>
                                    </p:anim>
                                    <p:anim calcmode="lin" valueType="num">
                                      <p:cBhvr>
                                        <p:cTn id="66" dur="750" fill="hold"/>
                                        <p:tgtEl>
                                          <p:spTgt spid="1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750"/>
                                        <p:tgtEl>
                                          <p:spTgt spid="29"/>
                                        </p:tgtEl>
                                      </p:cBhvr>
                                    </p:animEffect>
                                    <p:anim calcmode="lin" valueType="num">
                                      <p:cBhvr>
                                        <p:cTn id="70" dur="750" fill="hold"/>
                                        <p:tgtEl>
                                          <p:spTgt spid="29"/>
                                        </p:tgtEl>
                                        <p:attrNameLst>
                                          <p:attrName>ppt_x</p:attrName>
                                        </p:attrNameLst>
                                      </p:cBhvr>
                                      <p:tavLst>
                                        <p:tav tm="0">
                                          <p:val>
                                            <p:strVal val="#ppt_x"/>
                                          </p:val>
                                        </p:tav>
                                        <p:tav tm="100000">
                                          <p:val>
                                            <p:strVal val="#ppt_x"/>
                                          </p:val>
                                        </p:tav>
                                      </p:tavLst>
                                    </p:anim>
                                    <p:anim calcmode="lin" valueType="num">
                                      <p:cBhvr>
                                        <p:cTn id="71"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0" name="Line Callout 1 19"/>
          <p:cNvSpPr/>
          <p:nvPr/>
        </p:nvSpPr>
        <p:spPr>
          <a:xfrm>
            <a:off x="2353789" y="2613467"/>
            <a:ext cx="1696391" cy="209498"/>
          </a:xfrm>
          <a:prstGeom prst="borderCallout1">
            <a:avLst>
              <a:gd name="adj1" fmla="val -164814"/>
              <a:gd name="adj2" fmla="val -19586"/>
              <a:gd name="adj3" fmla="val -164884"/>
              <a:gd name="adj4" fmla="val 4803"/>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31.6%</a:t>
            </a:r>
          </a:p>
        </p:txBody>
      </p:sp>
      <p:sp>
        <p:nvSpPr>
          <p:cNvPr id="22" name="Line Callout 1 21"/>
          <p:cNvSpPr/>
          <p:nvPr/>
        </p:nvSpPr>
        <p:spPr>
          <a:xfrm>
            <a:off x="239566" y="1937772"/>
            <a:ext cx="1552574" cy="209498"/>
          </a:xfrm>
          <a:prstGeom prst="borderCallout1">
            <a:avLst>
              <a:gd name="adj1" fmla="val 378801"/>
              <a:gd name="adj2" fmla="val 90156"/>
              <a:gd name="adj3" fmla="val 378732"/>
              <a:gd name="adj4" fmla="val 118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Kluber</a:t>
            </a:r>
            <a:r>
              <a:rPr lang="en-US" sz="1200" dirty="0" smtClean="0">
                <a:solidFill>
                  <a:schemeClr val="tx1"/>
                </a:solidFill>
              </a:rPr>
              <a:t>: 26.4%</a:t>
            </a:r>
          </a:p>
        </p:txBody>
      </p:sp>
      <p:sp>
        <p:nvSpPr>
          <p:cNvPr id="24" name="Line Callout 1 23"/>
          <p:cNvSpPr/>
          <p:nvPr/>
        </p:nvSpPr>
        <p:spPr>
          <a:xfrm>
            <a:off x="2373689" y="4859460"/>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Doug </a:t>
            </a:r>
            <a:r>
              <a:rPr lang="en-US" sz="1200" dirty="0" err="1" smtClean="0">
                <a:solidFill>
                  <a:schemeClr val="tx1"/>
                </a:solidFill>
              </a:rPr>
              <a:t>Fister</a:t>
            </a:r>
            <a:r>
              <a:rPr lang="en-US" sz="1200" dirty="0" smtClean="0">
                <a:solidFill>
                  <a:schemeClr val="tx1"/>
                </a:solidFill>
              </a:rPr>
              <a:t>: 14.8%</a:t>
            </a:r>
          </a:p>
        </p:txBody>
      </p:sp>
      <p:sp>
        <p:nvSpPr>
          <p:cNvPr id="25" name="Line Callout 1 24"/>
          <p:cNvSpPr/>
          <p:nvPr/>
        </p:nvSpPr>
        <p:spPr>
          <a:xfrm>
            <a:off x="276801" y="4365876"/>
            <a:ext cx="1556491" cy="209498"/>
          </a:xfrm>
          <a:prstGeom prst="borderCallout1">
            <a:avLst>
              <a:gd name="adj1" fmla="val -134502"/>
              <a:gd name="adj2" fmla="val 93107"/>
              <a:gd name="adj3" fmla="val -134647"/>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Josh Tomlin: 16.3%</a:t>
            </a:r>
          </a:p>
        </p:txBody>
      </p:sp>
      <p:sp>
        <p:nvSpPr>
          <p:cNvPr id="26" name="Line Callout 1 25"/>
          <p:cNvSpPr/>
          <p:nvPr/>
        </p:nvSpPr>
        <p:spPr>
          <a:xfrm>
            <a:off x="4830899" y="1682621"/>
            <a:ext cx="1820378" cy="216228"/>
          </a:xfrm>
          <a:prstGeom prst="borderCallout1">
            <a:avLst>
              <a:gd name="adj1" fmla="val 473861"/>
              <a:gd name="adj2" fmla="val 111524"/>
              <a:gd name="adj3" fmla="val 473792"/>
              <a:gd name="adj4" fmla="val 8991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Dennis Santana: 26.4% (A)</a:t>
            </a:r>
          </a:p>
        </p:txBody>
      </p:sp>
      <p:sp>
        <p:nvSpPr>
          <p:cNvPr id="27" name="Line Callout 1 26"/>
          <p:cNvSpPr/>
          <p:nvPr/>
        </p:nvSpPr>
        <p:spPr>
          <a:xfrm>
            <a:off x="4836800" y="4192341"/>
            <a:ext cx="1793031" cy="204306"/>
          </a:xfrm>
          <a:prstGeom prst="borderCallout1">
            <a:avLst>
              <a:gd name="adj1" fmla="val -213765"/>
              <a:gd name="adj2" fmla="val 113207"/>
              <a:gd name="adj3" fmla="val -213833"/>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Trevor Oaks: 18.8% (AAA)</a:t>
            </a:r>
          </a:p>
        </p:txBody>
      </p:sp>
      <p:sp>
        <p:nvSpPr>
          <p:cNvPr id="28" name="Line Callout 1 27"/>
          <p:cNvSpPr/>
          <p:nvPr/>
        </p:nvSpPr>
        <p:spPr>
          <a:xfrm>
            <a:off x="7069717" y="3928034"/>
            <a:ext cx="1843261" cy="208405"/>
          </a:xfrm>
          <a:prstGeom prst="borderCallout1">
            <a:avLst>
              <a:gd name="adj1" fmla="val -191816"/>
              <a:gd name="adj2" fmla="val 7093"/>
              <a:gd name="adj3" fmla="val -369749"/>
              <a:gd name="adj4" fmla="val -1269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Chase De Jong: 22.2% (AA)</a:t>
            </a:r>
          </a:p>
        </p:txBody>
      </p:sp>
      <p:sp>
        <p:nvSpPr>
          <p:cNvPr id="29" name="Line Callout 1 28"/>
          <p:cNvSpPr/>
          <p:nvPr/>
        </p:nvSpPr>
        <p:spPr>
          <a:xfrm>
            <a:off x="7118975" y="2498750"/>
            <a:ext cx="1744746" cy="209498"/>
          </a:xfrm>
          <a:prstGeom prst="borderCallout1">
            <a:avLst>
              <a:gd name="adj1" fmla="val -223454"/>
              <a:gd name="adj2" fmla="val -16476"/>
              <a:gd name="adj3" fmla="val -225605"/>
              <a:gd name="adj4" fmla="val 10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Yadier</a:t>
            </a:r>
            <a:r>
              <a:rPr lang="en-US" sz="1200" dirty="0" smtClean="0">
                <a:solidFill>
                  <a:schemeClr val="tx1"/>
                </a:solidFill>
              </a:rPr>
              <a:t> Alvarez: 34.6% (A)</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K%: Strikeout Rate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6958" y="1766332"/>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134" y="2156154"/>
            <a:ext cx="1298978" cy="874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8317" y="3590578"/>
            <a:ext cx="1372794" cy="77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9077" y="4002880"/>
            <a:ext cx="1230770" cy="8521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9845" y="1582231"/>
            <a:ext cx="1631310" cy="917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4875" y="3296697"/>
            <a:ext cx="1597892" cy="898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70144" y="1909623"/>
            <a:ext cx="1427353" cy="1149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5040" y="2989349"/>
            <a:ext cx="1676400" cy="9429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22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anim calcmode="lin" valueType="num">
                                      <p:cBhvr>
                                        <p:cTn id="13" dur="750" fill="hold"/>
                                        <p:tgtEl>
                                          <p:spTgt spid="27"/>
                                        </p:tgtEl>
                                        <p:attrNameLst>
                                          <p:attrName>ppt_x</p:attrName>
                                        </p:attrNameLst>
                                      </p:cBhvr>
                                      <p:tavLst>
                                        <p:tav tm="0">
                                          <p:val>
                                            <p:strVal val="#ppt_x"/>
                                          </p:val>
                                        </p:tav>
                                        <p:tav tm="100000">
                                          <p:val>
                                            <p:strVal val="#ppt_x"/>
                                          </p:val>
                                        </p:tav>
                                      </p:tavLst>
                                    </p:anim>
                                    <p:anim calcmode="lin" valueType="num">
                                      <p:cBhvr>
                                        <p:cTn id="14" dur="75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750"/>
                                        <p:tgtEl>
                                          <p:spTgt spid="8"/>
                                        </p:tgtEl>
                                      </p:cBhvr>
                                    </p:animEffec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anim calcmode="lin" valueType="num">
                                      <p:cBhvr>
                                        <p:cTn id="24" dur="750" fill="hold"/>
                                        <p:tgtEl>
                                          <p:spTgt spid="28"/>
                                        </p:tgtEl>
                                        <p:attrNameLst>
                                          <p:attrName>ppt_x</p:attrName>
                                        </p:attrNameLst>
                                      </p:cBhvr>
                                      <p:tavLst>
                                        <p:tav tm="0">
                                          <p:val>
                                            <p:strVal val="#ppt_x"/>
                                          </p:val>
                                        </p:tav>
                                        <p:tav tm="100000">
                                          <p:val>
                                            <p:strVal val="#ppt_x"/>
                                          </p:val>
                                        </p:tav>
                                      </p:tavLst>
                                    </p:anim>
                                    <p:anim calcmode="lin" valueType="num">
                                      <p:cBhvr>
                                        <p:cTn id="25" dur="75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750"/>
                                        <p:tgtEl>
                                          <p:spTgt spid="6"/>
                                        </p:tgtEl>
                                      </p:cBhvr>
                                    </p:animEffect>
                                    <p:anim calcmode="lin" valueType="num">
                                      <p:cBhvr>
                                        <p:cTn id="30" dur="750" fill="hold"/>
                                        <p:tgtEl>
                                          <p:spTgt spid="6"/>
                                        </p:tgtEl>
                                        <p:attrNameLst>
                                          <p:attrName>ppt_x</p:attrName>
                                        </p:attrNameLst>
                                      </p:cBhvr>
                                      <p:tavLst>
                                        <p:tav tm="0">
                                          <p:val>
                                            <p:strVal val="#ppt_x"/>
                                          </p:val>
                                        </p:tav>
                                        <p:tav tm="100000">
                                          <p:val>
                                            <p:strVal val="#ppt_x"/>
                                          </p:val>
                                        </p:tav>
                                      </p:tavLst>
                                    </p:anim>
                                    <p:anim calcmode="lin" valueType="num">
                                      <p:cBhvr>
                                        <p:cTn id="31" dur="75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750"/>
                                        <p:tgtEl>
                                          <p:spTgt spid="2"/>
                                        </p:tgtEl>
                                      </p:cBhvr>
                                    </p:animEffect>
                                    <p:anim calcmode="lin" valueType="num">
                                      <p:cBhvr>
                                        <p:cTn id="41" dur="750" fill="hold"/>
                                        <p:tgtEl>
                                          <p:spTgt spid="2"/>
                                        </p:tgtEl>
                                        <p:attrNameLst>
                                          <p:attrName>ppt_x</p:attrName>
                                        </p:attrNameLst>
                                      </p:cBhvr>
                                      <p:tavLst>
                                        <p:tav tm="0">
                                          <p:val>
                                            <p:strVal val="#ppt_x"/>
                                          </p:val>
                                        </p:tav>
                                        <p:tav tm="100000">
                                          <p:val>
                                            <p:strVal val="#ppt_x"/>
                                          </p:val>
                                        </p:tav>
                                      </p:tavLst>
                                    </p:anim>
                                    <p:anim calcmode="lin" valueType="num">
                                      <p:cBhvr>
                                        <p:cTn id="42" dur="750" fill="hold"/>
                                        <p:tgtEl>
                                          <p:spTgt spid="2"/>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BB%: Walk Rate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percentage of plate appearances that result in a </a:t>
            </a:r>
            <a:r>
              <a:rPr lang="en-US" sz="1800" dirty="0" smtClean="0"/>
              <a:t>walk</a:t>
            </a:r>
          </a:p>
          <a:p>
            <a:pPr>
              <a:spcBef>
                <a:spcPts val="0"/>
              </a:spcBef>
            </a:pPr>
            <a:endParaRPr lang="en-US" sz="1800" dirty="0" smtClean="0"/>
          </a:p>
          <a:p>
            <a:pPr>
              <a:spcBef>
                <a:spcPts val="0"/>
              </a:spcBef>
            </a:pPr>
            <a:r>
              <a:rPr lang="en-US" sz="2000" b="1" dirty="0" smtClean="0"/>
              <a:t>Why it’s Important: </a:t>
            </a:r>
            <a:r>
              <a:rPr lang="en-US" sz="1800" dirty="0" smtClean="0"/>
              <a:t>Low walk </a:t>
            </a:r>
            <a:r>
              <a:rPr lang="en-US" sz="1800" dirty="0"/>
              <a:t>rates are good for pitchers because less baserunners = less opportunities for opposing offenses to score runs. Generally speaking, a pitcher’s walk rate is also indicative of his overall command.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pitcher can have a high walk rate and still be effective on the mound. However, a pitcher with a high walk rate must also be missing bats at an above average clip and/or inducing weak contact to compensate for their tendency to put guys on base</a:t>
            </a:r>
            <a:r>
              <a:rPr lang="en-US" sz="1800" dirty="0" smtClean="0"/>
              <a:t>. Conversely, a pitcher with a low walk rate who gets hit really hard is likely to still have struggles on the mound.</a:t>
            </a:r>
            <a:endParaRPr lang="en-US" sz="1800" dirty="0"/>
          </a:p>
        </p:txBody>
      </p:sp>
    </p:spTree>
    <p:extLst>
      <p:ext uri="{BB962C8B-B14F-4D97-AF65-F5344CB8AC3E}">
        <p14:creationId xmlns:p14="http://schemas.microsoft.com/office/powerpoint/2010/main" val="34561777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Poor</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Elite</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Poor</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Elite</a:t>
            </a:r>
          </a:p>
        </p:txBody>
      </p:sp>
      <p:sp>
        <p:nvSpPr>
          <p:cNvPr id="22" name="Line Callout 1 21"/>
          <p:cNvSpPr/>
          <p:nvPr/>
        </p:nvSpPr>
        <p:spPr>
          <a:xfrm>
            <a:off x="2365411" y="2048737"/>
            <a:ext cx="1644774" cy="220992"/>
          </a:xfrm>
          <a:prstGeom prst="borderCallout1">
            <a:avLst>
              <a:gd name="adj1" fmla="val 319695"/>
              <a:gd name="adj2" fmla="val -23954"/>
              <a:gd name="adj3" fmla="val 323937"/>
              <a:gd name="adj4" fmla="val 174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Jake </a:t>
            </a:r>
            <a:r>
              <a:rPr lang="en-US" sz="1200" dirty="0" err="1" smtClean="0">
                <a:solidFill>
                  <a:schemeClr val="tx1"/>
                </a:solidFill>
              </a:rPr>
              <a:t>Arrieta</a:t>
            </a:r>
            <a:r>
              <a:rPr lang="en-US" sz="1200" dirty="0" smtClean="0">
                <a:solidFill>
                  <a:schemeClr val="tx1"/>
                </a:solidFill>
              </a:rPr>
              <a:t>: 9.6%</a:t>
            </a:r>
          </a:p>
        </p:txBody>
      </p:sp>
      <p:sp>
        <p:nvSpPr>
          <p:cNvPr id="23" name="Line Callout 1 22"/>
          <p:cNvSpPr/>
          <p:nvPr/>
        </p:nvSpPr>
        <p:spPr>
          <a:xfrm>
            <a:off x="2216067" y="3595956"/>
            <a:ext cx="1666723" cy="246780"/>
          </a:xfrm>
          <a:prstGeom prst="borderCallout1">
            <a:avLst>
              <a:gd name="adj1" fmla="val 610"/>
              <a:gd name="adj2" fmla="val 51220"/>
              <a:gd name="adj3" fmla="val -38950"/>
              <a:gd name="adj4" fmla="val 51077"/>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rPr>
              <a:t>Starter Average: 7.7%</a:t>
            </a:r>
          </a:p>
        </p:txBody>
      </p:sp>
      <p:sp>
        <p:nvSpPr>
          <p:cNvPr id="24" name="Line Callout 1 23"/>
          <p:cNvSpPr/>
          <p:nvPr/>
        </p:nvSpPr>
        <p:spPr>
          <a:xfrm>
            <a:off x="2365411" y="4588273"/>
            <a:ext cx="1507982" cy="204282"/>
          </a:xfrm>
          <a:prstGeom prst="borderCallout1">
            <a:avLst>
              <a:gd name="adj1" fmla="val 293711"/>
              <a:gd name="adj2" fmla="val 8505"/>
              <a:gd name="adj3" fmla="val 384573"/>
              <a:gd name="adj4" fmla="val -163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2%</a:t>
            </a:r>
          </a:p>
        </p:txBody>
      </p:sp>
      <p:sp>
        <p:nvSpPr>
          <p:cNvPr id="25" name="Line Callout 1 24"/>
          <p:cNvSpPr/>
          <p:nvPr/>
        </p:nvSpPr>
        <p:spPr>
          <a:xfrm>
            <a:off x="262287" y="4608321"/>
            <a:ext cx="1508280" cy="204213"/>
          </a:xfrm>
          <a:prstGeom prst="borderCallout1">
            <a:avLst>
              <a:gd name="adj1" fmla="val -289085"/>
              <a:gd name="adj2" fmla="val 93719"/>
              <a:gd name="adj3" fmla="val -289231"/>
              <a:gd name="adj4" fmla="val 11860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Zack </a:t>
            </a:r>
            <a:r>
              <a:rPr lang="en-US" sz="1200" dirty="0" err="1" smtClean="0">
                <a:solidFill>
                  <a:schemeClr val="tx1"/>
                </a:solidFill>
              </a:rPr>
              <a:t>Greinke</a:t>
            </a:r>
            <a:r>
              <a:rPr lang="en-US" sz="1200" dirty="0" smtClean="0">
                <a:solidFill>
                  <a:schemeClr val="tx1"/>
                </a:solidFill>
              </a:rPr>
              <a:t>: 6.2%</a:t>
            </a:r>
          </a:p>
        </p:txBody>
      </p:sp>
      <p:sp>
        <p:nvSpPr>
          <p:cNvPr id="26" name="Line Callout 1 25"/>
          <p:cNvSpPr/>
          <p:nvPr/>
        </p:nvSpPr>
        <p:spPr>
          <a:xfrm>
            <a:off x="7178972" y="2434538"/>
            <a:ext cx="1584028" cy="179966"/>
          </a:xfrm>
          <a:prstGeom prst="borderCallout1">
            <a:avLst>
              <a:gd name="adj1" fmla="val -185960"/>
              <a:gd name="adj2" fmla="val 5621"/>
              <a:gd name="adj3" fmla="val -186029"/>
              <a:gd name="adj4" fmla="val -2192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Mychal Givens: 11.5%</a:t>
            </a:r>
          </a:p>
        </p:txBody>
      </p:sp>
      <p:sp>
        <p:nvSpPr>
          <p:cNvPr id="27" name="Line Callout 1 26"/>
          <p:cNvSpPr/>
          <p:nvPr/>
        </p:nvSpPr>
        <p:spPr>
          <a:xfrm>
            <a:off x="4990810" y="4230292"/>
            <a:ext cx="1527296" cy="186693"/>
          </a:xfrm>
          <a:prstGeom prst="borderCallout1">
            <a:avLst>
              <a:gd name="adj1" fmla="val -259786"/>
              <a:gd name="adj2" fmla="val 122263"/>
              <a:gd name="adj3" fmla="val -213833"/>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Zach Britton: 7.1%</a:t>
            </a:r>
          </a:p>
        </p:txBody>
      </p:sp>
      <p:sp>
        <p:nvSpPr>
          <p:cNvPr id="28" name="Line Callout 1 27"/>
          <p:cNvSpPr/>
          <p:nvPr/>
        </p:nvSpPr>
        <p:spPr>
          <a:xfrm>
            <a:off x="7092305" y="5135708"/>
            <a:ext cx="1571045" cy="235484"/>
          </a:xfrm>
          <a:prstGeom prst="borderCallout1">
            <a:avLst>
              <a:gd name="adj1" fmla="val -205779"/>
              <a:gd name="adj2" fmla="val 4793"/>
              <a:gd name="adj3" fmla="val -209892"/>
              <a:gd name="adj4" fmla="val -1572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Kenley Jansen: 4.4%</a:t>
            </a:r>
          </a:p>
        </p:txBody>
      </p:sp>
      <p:sp>
        <p:nvSpPr>
          <p:cNvPr id="29" name="Line Callout 1 28"/>
          <p:cNvSpPr/>
          <p:nvPr/>
        </p:nvSpPr>
        <p:spPr>
          <a:xfrm>
            <a:off x="4490068" y="1710784"/>
            <a:ext cx="1769199" cy="234786"/>
          </a:xfrm>
          <a:prstGeom prst="borderCallout1">
            <a:avLst>
              <a:gd name="adj1" fmla="val -132728"/>
              <a:gd name="adj2" fmla="val 134169"/>
              <a:gd name="adj3" fmla="val -230151"/>
              <a:gd name="adj4" fmla="val 885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Craig </a:t>
            </a:r>
            <a:r>
              <a:rPr lang="en-US" sz="1200" dirty="0" err="1" smtClean="0">
                <a:solidFill>
                  <a:schemeClr val="tx1"/>
                </a:solidFill>
              </a:rPr>
              <a:t>Kimbrel</a:t>
            </a:r>
            <a:r>
              <a:rPr lang="en-US" sz="1200" dirty="0" smtClean="0">
                <a:solidFill>
                  <a:schemeClr val="tx1"/>
                </a:solidFill>
              </a:rPr>
              <a:t>: 13.6%</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BB%: Walk Rate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4430" y="3089903"/>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279371" y="699962"/>
            <a:ext cx="1143000" cy="369332"/>
          </a:xfrm>
          <a:prstGeom prst="rect">
            <a:avLst/>
          </a:prstGeom>
          <a:noFill/>
        </p:spPr>
        <p:txBody>
          <a:bodyPr wrap="square" rtlCol="0">
            <a:spAutoFit/>
          </a:bodyPr>
          <a:lstStyle/>
          <a:p>
            <a:r>
              <a:rPr lang="en-US" dirty="0" smtClean="0"/>
              <a:t>Relievers</a:t>
            </a:r>
            <a:endParaRPr lang="en-US" dirty="0"/>
          </a:p>
        </p:txBody>
      </p:sp>
      <p:sp>
        <p:nvSpPr>
          <p:cNvPr id="34" name="Line Callout 1 33"/>
          <p:cNvSpPr/>
          <p:nvPr/>
        </p:nvSpPr>
        <p:spPr>
          <a:xfrm>
            <a:off x="4079573" y="2726891"/>
            <a:ext cx="1822474" cy="209498"/>
          </a:xfrm>
          <a:prstGeom prst="borderCallout1">
            <a:avLst>
              <a:gd name="adj1" fmla="val 194152"/>
              <a:gd name="adj2" fmla="val 51628"/>
              <a:gd name="adj3" fmla="val 104342"/>
              <a:gd name="adj4" fmla="val 51357"/>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000"/>
                </a:solidFill>
              </a:rPr>
              <a:t>Reliever Average: 9.0%</a:t>
            </a:r>
          </a:p>
        </p:txBody>
      </p:sp>
      <p:cxnSp>
        <p:nvCxnSpPr>
          <p:cNvPr id="42" name="Straight Connector 41"/>
          <p:cNvCxnSpPr/>
          <p:nvPr/>
        </p:nvCxnSpPr>
        <p:spPr>
          <a:xfrm>
            <a:off x="76173" y="3506990"/>
            <a:ext cx="8947755"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173" y="3118232"/>
            <a:ext cx="8947755"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119265" y="2257829"/>
            <a:ext cx="1745205" cy="193941"/>
          </a:xfrm>
          <a:prstGeom prst="borderCallout1">
            <a:avLst>
              <a:gd name="adj1" fmla="val -130416"/>
              <a:gd name="adj2" fmla="val 79113"/>
              <a:gd name="adj3" fmla="val -130485"/>
              <a:gd name="adj4" fmla="val 11203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Liriano</a:t>
            </a:r>
            <a:r>
              <a:rPr lang="en-US" sz="1200" dirty="0" smtClean="0">
                <a:solidFill>
                  <a:schemeClr val="tx1"/>
                </a:solidFill>
              </a:rPr>
              <a:t>: 11.6%</a:t>
            </a:r>
          </a:p>
        </p:txBody>
      </p:sp>
      <p:sp>
        <p:nvSpPr>
          <p:cNvPr id="40" name="TextBox 39"/>
          <p:cNvSpPr txBox="1"/>
          <p:nvPr/>
        </p:nvSpPr>
        <p:spPr>
          <a:xfrm>
            <a:off x="7696770" y="3089902"/>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54" y="4797042"/>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023" y="3583925"/>
            <a:ext cx="1509823" cy="1014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3871" y="2269729"/>
            <a:ext cx="1656314" cy="1035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265" y="1285850"/>
            <a:ext cx="1745205" cy="971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51838" y="1487181"/>
            <a:ext cx="1438295" cy="9473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0068" y="832886"/>
            <a:ext cx="1756233" cy="8781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0810" y="3166011"/>
            <a:ext cx="1527296" cy="1064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2305" y="4260919"/>
            <a:ext cx="1571044" cy="874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583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50"/>
                                        <p:tgtEl>
                                          <p:spTgt spid="43"/>
                                        </p:tgtEl>
                                      </p:cBhvr>
                                    </p:animEffect>
                                    <p:anim calcmode="lin" valueType="num">
                                      <p:cBhvr>
                                        <p:cTn id="20" dur="750" fill="hold"/>
                                        <p:tgtEl>
                                          <p:spTgt spid="43"/>
                                        </p:tgtEl>
                                        <p:attrNameLst>
                                          <p:attrName>ppt_x</p:attrName>
                                        </p:attrNameLst>
                                      </p:cBhvr>
                                      <p:tavLst>
                                        <p:tav tm="0">
                                          <p:val>
                                            <p:strVal val="#ppt_x"/>
                                          </p:val>
                                        </p:tav>
                                        <p:tav tm="100000">
                                          <p:val>
                                            <p:strVal val="#ppt_x"/>
                                          </p:val>
                                        </p:tav>
                                      </p:tavLst>
                                    </p:anim>
                                    <p:anim calcmode="lin" valueType="num">
                                      <p:cBhvr>
                                        <p:cTn id="21" dur="75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750"/>
                                        <p:tgtEl>
                                          <p:spTgt spid="47"/>
                                        </p:tgtEl>
                                      </p:cBhvr>
                                    </p:animEffect>
                                    <p:anim calcmode="lin" valueType="num">
                                      <p:cBhvr>
                                        <p:cTn id="32" dur="750" fill="hold"/>
                                        <p:tgtEl>
                                          <p:spTgt spid="47"/>
                                        </p:tgtEl>
                                        <p:attrNameLst>
                                          <p:attrName>ppt_x</p:attrName>
                                        </p:attrNameLst>
                                      </p:cBhvr>
                                      <p:tavLst>
                                        <p:tav tm="0">
                                          <p:val>
                                            <p:strVal val="#ppt_x"/>
                                          </p:val>
                                        </p:tav>
                                        <p:tav tm="100000">
                                          <p:val>
                                            <p:strVal val="#ppt_x"/>
                                          </p:val>
                                        </p:tav>
                                      </p:tavLst>
                                    </p:anim>
                                    <p:anim calcmode="lin" valueType="num">
                                      <p:cBhvr>
                                        <p:cTn id="33" dur="750" fill="hold"/>
                                        <p:tgtEl>
                                          <p:spTgt spid="4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ppt_x</p:attrName>
                                        </p:attrNameLst>
                                      </p:cBhvr>
                                      <p:tavLst>
                                        <p:tav tm="0">
                                          <p:val>
                                            <p:strVal val="#ppt_x"/>
                                          </p:val>
                                        </p:tav>
                                        <p:tav tm="100000">
                                          <p:val>
                                            <p:strVal val="#ppt_x"/>
                                          </p:val>
                                        </p:tav>
                                      </p:tavLst>
                                    </p:anim>
                                    <p:anim calcmode="lin" valueType="num">
                                      <p:cBhvr>
                                        <p:cTn id="44" dur="750" fill="hold"/>
                                        <p:tgtEl>
                                          <p:spTgt spid="3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750"/>
                                        <p:tgtEl>
                                          <p:spTgt spid="27"/>
                                        </p:tgtEl>
                                      </p:cBhvr>
                                    </p:animEffect>
                                    <p:anim calcmode="lin" valueType="num">
                                      <p:cBhvr>
                                        <p:cTn id="48" dur="750" fill="hold"/>
                                        <p:tgtEl>
                                          <p:spTgt spid="27"/>
                                        </p:tgtEl>
                                        <p:attrNameLst>
                                          <p:attrName>ppt_x</p:attrName>
                                        </p:attrNameLst>
                                      </p:cBhvr>
                                      <p:tavLst>
                                        <p:tav tm="0">
                                          <p:val>
                                            <p:strVal val="#ppt_x"/>
                                          </p:val>
                                        </p:tav>
                                        <p:tav tm="100000">
                                          <p:val>
                                            <p:strVal val="#ppt_x"/>
                                          </p:val>
                                        </p:tav>
                                      </p:tavLst>
                                    </p:anim>
                                    <p:anim calcmode="lin" valueType="num">
                                      <p:cBhvr>
                                        <p:cTn id="49" dur="750" fill="hold"/>
                                        <p:tgtEl>
                                          <p:spTgt spid="27"/>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750"/>
                                        <p:tgtEl>
                                          <p:spTgt spid="45"/>
                                        </p:tgtEl>
                                      </p:cBhvr>
                                    </p:animEffect>
                                    <p:anim calcmode="lin" valueType="num">
                                      <p:cBhvr>
                                        <p:cTn id="54" dur="750" fill="hold"/>
                                        <p:tgtEl>
                                          <p:spTgt spid="45"/>
                                        </p:tgtEl>
                                        <p:attrNameLst>
                                          <p:attrName>ppt_x</p:attrName>
                                        </p:attrNameLst>
                                      </p:cBhvr>
                                      <p:tavLst>
                                        <p:tav tm="0">
                                          <p:val>
                                            <p:strVal val="#ppt_x"/>
                                          </p:val>
                                        </p:tav>
                                        <p:tav tm="100000">
                                          <p:val>
                                            <p:strVal val="#ppt_x"/>
                                          </p:val>
                                        </p:tav>
                                      </p:tavLst>
                                    </p:anim>
                                    <p:anim calcmode="lin" valueType="num">
                                      <p:cBhvr>
                                        <p:cTn id="55" dur="750" fill="hold"/>
                                        <p:tgtEl>
                                          <p:spTgt spid="4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750"/>
                                        <p:tgtEl>
                                          <p:spTgt spid="26"/>
                                        </p:tgtEl>
                                      </p:cBhvr>
                                    </p:animEffect>
                                    <p:anim calcmode="lin" valueType="num">
                                      <p:cBhvr>
                                        <p:cTn id="59" dur="750" fill="hold"/>
                                        <p:tgtEl>
                                          <p:spTgt spid="26"/>
                                        </p:tgtEl>
                                        <p:attrNameLst>
                                          <p:attrName>ppt_x</p:attrName>
                                        </p:attrNameLst>
                                      </p:cBhvr>
                                      <p:tavLst>
                                        <p:tav tm="0">
                                          <p:val>
                                            <p:strVal val="#ppt_x"/>
                                          </p:val>
                                        </p:tav>
                                        <p:tav tm="100000">
                                          <p:val>
                                            <p:strVal val="#ppt_x"/>
                                          </p:val>
                                        </p:tav>
                                      </p:tavLst>
                                    </p:anim>
                                    <p:anim calcmode="lin" valueType="num">
                                      <p:cBhvr>
                                        <p:cTn id="60" dur="750" fill="hold"/>
                                        <p:tgtEl>
                                          <p:spTgt spid="26"/>
                                        </p:tgtEl>
                                        <p:attrNameLst>
                                          <p:attrName>ppt_y</p:attrName>
                                        </p:attrNameLst>
                                      </p:cBhvr>
                                      <p:tavLst>
                                        <p:tav tm="0">
                                          <p:val>
                                            <p:strVal val="#ppt_y+.1"/>
                                          </p:val>
                                        </p:tav>
                                        <p:tav tm="100000">
                                          <p:val>
                                            <p:strVal val="#ppt_y"/>
                                          </p:val>
                                        </p:tav>
                                      </p:tavLst>
                                    </p:anim>
                                  </p:childTnLst>
                                </p:cTn>
                              </p:par>
                            </p:childTnLst>
                          </p:cTn>
                        </p:par>
                        <p:par>
                          <p:cTn id="61" fill="hold">
                            <p:stCondLst>
                              <p:cond delay="2250"/>
                            </p:stCondLst>
                            <p:childTnLst>
                              <p:par>
                                <p:cTn id="62" presetID="42" presetClass="entr" presetSubtype="0" fill="hold"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750"/>
                                        <p:tgtEl>
                                          <p:spTgt spid="19"/>
                                        </p:tgtEl>
                                      </p:cBhvr>
                                    </p:animEffect>
                                    <p:anim calcmode="lin" valueType="num">
                                      <p:cBhvr>
                                        <p:cTn id="65" dur="750" fill="hold"/>
                                        <p:tgtEl>
                                          <p:spTgt spid="19"/>
                                        </p:tgtEl>
                                        <p:attrNameLst>
                                          <p:attrName>ppt_x</p:attrName>
                                        </p:attrNameLst>
                                      </p:cBhvr>
                                      <p:tavLst>
                                        <p:tav tm="0">
                                          <p:val>
                                            <p:strVal val="#ppt_x"/>
                                          </p:val>
                                        </p:tav>
                                        <p:tav tm="100000">
                                          <p:val>
                                            <p:strVal val="#ppt_x"/>
                                          </p:val>
                                        </p:tav>
                                      </p:tavLst>
                                    </p:anim>
                                    <p:anim calcmode="lin" valueType="num">
                                      <p:cBhvr>
                                        <p:cTn id="66" dur="750" fill="hold"/>
                                        <p:tgtEl>
                                          <p:spTgt spid="19"/>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750"/>
                                        <p:tgtEl>
                                          <p:spTgt spid="29"/>
                                        </p:tgtEl>
                                      </p:cBhvr>
                                    </p:animEffect>
                                    <p:anim calcmode="lin" valueType="num">
                                      <p:cBhvr>
                                        <p:cTn id="70" dur="750" fill="hold"/>
                                        <p:tgtEl>
                                          <p:spTgt spid="29"/>
                                        </p:tgtEl>
                                        <p:attrNameLst>
                                          <p:attrName>ppt_x</p:attrName>
                                        </p:attrNameLst>
                                      </p:cBhvr>
                                      <p:tavLst>
                                        <p:tav tm="0">
                                          <p:val>
                                            <p:strVal val="#ppt_x"/>
                                          </p:val>
                                        </p:tav>
                                        <p:tav tm="100000">
                                          <p:val>
                                            <p:strVal val="#ppt_x"/>
                                          </p:val>
                                        </p:tav>
                                      </p:tavLst>
                                    </p:anim>
                                    <p:anim calcmode="lin" valueType="num">
                                      <p:cBhvr>
                                        <p:cTn id="71"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Poor</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Elite</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Poor</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Elite</a:t>
            </a:r>
          </a:p>
        </p:txBody>
      </p:sp>
      <p:sp>
        <p:nvSpPr>
          <p:cNvPr id="22" name="Line Callout 1 21"/>
          <p:cNvSpPr/>
          <p:nvPr/>
        </p:nvSpPr>
        <p:spPr>
          <a:xfrm>
            <a:off x="2365411" y="2048737"/>
            <a:ext cx="1644774" cy="220992"/>
          </a:xfrm>
          <a:prstGeom prst="borderCallout1">
            <a:avLst>
              <a:gd name="adj1" fmla="val 319695"/>
              <a:gd name="adj2" fmla="val -23954"/>
              <a:gd name="adj3" fmla="val 319627"/>
              <a:gd name="adj4" fmla="val 232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Jake </a:t>
            </a:r>
            <a:r>
              <a:rPr lang="en-US" sz="1200" dirty="0" err="1" smtClean="0">
                <a:solidFill>
                  <a:schemeClr val="tx1"/>
                </a:solidFill>
              </a:rPr>
              <a:t>Arrieta</a:t>
            </a:r>
            <a:r>
              <a:rPr lang="en-US" sz="1200" dirty="0" smtClean="0">
                <a:solidFill>
                  <a:schemeClr val="tx1"/>
                </a:solidFill>
              </a:rPr>
              <a:t>: 9.6%</a:t>
            </a:r>
          </a:p>
        </p:txBody>
      </p:sp>
      <p:sp>
        <p:nvSpPr>
          <p:cNvPr id="24" name="Line Callout 1 23"/>
          <p:cNvSpPr/>
          <p:nvPr/>
        </p:nvSpPr>
        <p:spPr>
          <a:xfrm>
            <a:off x="2365411" y="4588273"/>
            <a:ext cx="1507982" cy="204282"/>
          </a:xfrm>
          <a:prstGeom prst="borderCallout1">
            <a:avLst>
              <a:gd name="adj1" fmla="val 293711"/>
              <a:gd name="adj2" fmla="val 8505"/>
              <a:gd name="adj3" fmla="val 384573"/>
              <a:gd name="adj4" fmla="val -163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2%</a:t>
            </a:r>
          </a:p>
        </p:txBody>
      </p:sp>
      <p:sp>
        <p:nvSpPr>
          <p:cNvPr id="25" name="Line Callout 1 24"/>
          <p:cNvSpPr/>
          <p:nvPr/>
        </p:nvSpPr>
        <p:spPr>
          <a:xfrm>
            <a:off x="262287" y="4608321"/>
            <a:ext cx="1508280" cy="204213"/>
          </a:xfrm>
          <a:prstGeom prst="borderCallout1">
            <a:avLst>
              <a:gd name="adj1" fmla="val -289085"/>
              <a:gd name="adj2" fmla="val 93719"/>
              <a:gd name="adj3" fmla="val -289231"/>
              <a:gd name="adj4" fmla="val 11860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Zack </a:t>
            </a:r>
            <a:r>
              <a:rPr lang="en-US" sz="1200" dirty="0" err="1" smtClean="0">
                <a:solidFill>
                  <a:schemeClr val="tx1"/>
                </a:solidFill>
              </a:rPr>
              <a:t>Greinke</a:t>
            </a:r>
            <a:r>
              <a:rPr lang="en-US" sz="1200" dirty="0" smtClean="0">
                <a:solidFill>
                  <a:schemeClr val="tx1"/>
                </a:solidFill>
              </a:rPr>
              <a:t>: 6.2%</a:t>
            </a:r>
          </a:p>
        </p:txBody>
      </p:sp>
      <p:sp>
        <p:nvSpPr>
          <p:cNvPr id="26" name="Line Callout 1 25"/>
          <p:cNvSpPr/>
          <p:nvPr/>
        </p:nvSpPr>
        <p:spPr>
          <a:xfrm>
            <a:off x="7056610" y="2784257"/>
            <a:ext cx="1869964" cy="256706"/>
          </a:xfrm>
          <a:prstGeom prst="borderCallout1">
            <a:avLst>
              <a:gd name="adj1" fmla="val -156276"/>
              <a:gd name="adj2" fmla="val 7658"/>
              <a:gd name="adj3" fmla="val -156345"/>
              <a:gd name="adj4" fmla="val -1174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Mitchell White: 10.3% (A)</a:t>
            </a:r>
          </a:p>
        </p:txBody>
      </p:sp>
      <p:sp>
        <p:nvSpPr>
          <p:cNvPr id="27" name="Line Callout 1 26"/>
          <p:cNvSpPr/>
          <p:nvPr/>
        </p:nvSpPr>
        <p:spPr>
          <a:xfrm>
            <a:off x="4671845" y="4977221"/>
            <a:ext cx="1849229" cy="240529"/>
          </a:xfrm>
          <a:prstGeom prst="borderCallout1">
            <a:avLst>
              <a:gd name="adj1" fmla="val -212266"/>
              <a:gd name="adj2" fmla="val 118142"/>
              <a:gd name="adj3" fmla="val -213833"/>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Imani Abdullah: 4.1% (A)</a:t>
            </a:r>
          </a:p>
        </p:txBody>
      </p:sp>
      <p:sp>
        <p:nvSpPr>
          <p:cNvPr id="28" name="Line Callout 1 27"/>
          <p:cNvSpPr/>
          <p:nvPr/>
        </p:nvSpPr>
        <p:spPr>
          <a:xfrm>
            <a:off x="7180668" y="5349565"/>
            <a:ext cx="1723445" cy="235484"/>
          </a:xfrm>
          <a:prstGeom prst="borderCallout1">
            <a:avLst>
              <a:gd name="adj1" fmla="val -177465"/>
              <a:gd name="adj2" fmla="val 11478"/>
              <a:gd name="adj3" fmla="val -177533"/>
              <a:gd name="adj4" fmla="val -2133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Brock Stewart: 3% (AAA)</a:t>
            </a:r>
          </a:p>
        </p:txBody>
      </p:sp>
      <p:sp>
        <p:nvSpPr>
          <p:cNvPr id="29" name="Line Callout 1 28"/>
          <p:cNvSpPr/>
          <p:nvPr/>
        </p:nvSpPr>
        <p:spPr>
          <a:xfrm>
            <a:off x="4654202" y="2199752"/>
            <a:ext cx="1665381" cy="234786"/>
          </a:xfrm>
          <a:prstGeom prst="borderCallout1">
            <a:avLst>
              <a:gd name="adj1" fmla="val -143647"/>
              <a:gd name="adj2" fmla="val 133381"/>
              <a:gd name="adj3" fmla="val -149013"/>
              <a:gd name="adj4" fmla="val 875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Dennis Santana: 11.9%</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BB%: Walk Rate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4430" y="3089903"/>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279371" y="699962"/>
            <a:ext cx="1143000" cy="369332"/>
          </a:xfrm>
          <a:prstGeom prst="rect">
            <a:avLst/>
          </a:prstGeom>
          <a:noFill/>
        </p:spPr>
        <p:txBody>
          <a:bodyPr wrap="square" rtlCol="0">
            <a:spAutoFit/>
          </a:bodyPr>
          <a:lstStyle/>
          <a:p>
            <a:r>
              <a:rPr lang="en-US" dirty="0" smtClean="0"/>
              <a:t>Relievers</a:t>
            </a:r>
            <a:endParaRPr lang="en-US"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119265" y="2257829"/>
            <a:ext cx="1745205" cy="193941"/>
          </a:xfrm>
          <a:prstGeom prst="borderCallout1">
            <a:avLst>
              <a:gd name="adj1" fmla="val -130416"/>
              <a:gd name="adj2" fmla="val 79113"/>
              <a:gd name="adj3" fmla="val -130485"/>
              <a:gd name="adj4" fmla="val 11203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Liriano</a:t>
            </a:r>
            <a:r>
              <a:rPr lang="en-US" sz="1200" dirty="0" smtClean="0">
                <a:solidFill>
                  <a:schemeClr val="tx1"/>
                </a:solidFill>
              </a:rPr>
              <a:t>: 11.6%</a:t>
            </a:r>
          </a:p>
        </p:txBody>
      </p:sp>
      <p:sp>
        <p:nvSpPr>
          <p:cNvPr id="40" name="TextBox 39"/>
          <p:cNvSpPr txBox="1"/>
          <p:nvPr/>
        </p:nvSpPr>
        <p:spPr>
          <a:xfrm>
            <a:off x="7696770" y="3089902"/>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954" y="4797042"/>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023" y="3583925"/>
            <a:ext cx="1509823" cy="1014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65411" y="2269729"/>
            <a:ext cx="1656314" cy="1035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265" y="1285850"/>
            <a:ext cx="1745205" cy="971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73215" y="1048036"/>
            <a:ext cx="1427353" cy="1149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1871" y="4283181"/>
            <a:ext cx="1607329" cy="1071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9774" y="3913992"/>
            <a:ext cx="1898003" cy="1067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63946" y="1842973"/>
            <a:ext cx="1675254" cy="942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0274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50"/>
                                        <p:tgtEl>
                                          <p:spTgt spid="5"/>
                                        </p:tgtEl>
                                      </p:cBhvr>
                                    </p:animEffect>
                                    <p:anim calcmode="lin" valueType="num">
                                      <p:cBhvr>
                                        <p:cTn id="19" dur="750" fill="hold"/>
                                        <p:tgtEl>
                                          <p:spTgt spid="5"/>
                                        </p:tgtEl>
                                        <p:attrNameLst>
                                          <p:attrName>ppt_x</p:attrName>
                                        </p:attrNameLst>
                                      </p:cBhvr>
                                      <p:tavLst>
                                        <p:tav tm="0">
                                          <p:val>
                                            <p:strVal val="#ppt_x"/>
                                          </p:val>
                                        </p:tav>
                                        <p:tav tm="100000">
                                          <p:val>
                                            <p:strVal val="#ppt_x"/>
                                          </p:val>
                                        </p:tav>
                                      </p:tavLst>
                                    </p:anim>
                                    <p:anim calcmode="lin" valueType="num">
                                      <p:cBhvr>
                                        <p:cTn id="20" dur="75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750"/>
                                        <p:tgtEl>
                                          <p:spTgt spid="7"/>
                                        </p:tgtEl>
                                      </p:cBhvr>
                                    </p:animEffect>
                                    <p:anim calcmode="lin" valueType="num">
                                      <p:cBhvr>
                                        <p:cTn id="30" dur="750" fill="hold"/>
                                        <p:tgtEl>
                                          <p:spTgt spid="7"/>
                                        </p:tgtEl>
                                        <p:attrNameLst>
                                          <p:attrName>ppt_x</p:attrName>
                                        </p:attrNameLst>
                                      </p:cBhvr>
                                      <p:tavLst>
                                        <p:tav tm="0">
                                          <p:val>
                                            <p:strVal val="#ppt_x"/>
                                          </p:val>
                                        </p:tav>
                                        <p:tav tm="100000">
                                          <p:val>
                                            <p:strVal val="#ppt_x"/>
                                          </p:val>
                                        </p:tav>
                                      </p:tavLst>
                                    </p:anim>
                                    <p:anim calcmode="lin" valueType="num">
                                      <p:cBhvr>
                                        <p:cTn id="31" dur="750" fill="hold"/>
                                        <p:tgtEl>
                                          <p:spTgt spid="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750"/>
                                        <p:tgtEl>
                                          <p:spTgt spid="36"/>
                                        </p:tgtEl>
                                      </p:cBhvr>
                                    </p:animEffect>
                                    <p:anim calcmode="lin" valueType="num">
                                      <p:cBhvr>
                                        <p:cTn id="41" dur="750" fill="hold"/>
                                        <p:tgtEl>
                                          <p:spTgt spid="36"/>
                                        </p:tgtEl>
                                        <p:attrNameLst>
                                          <p:attrName>ppt_x</p:attrName>
                                        </p:attrNameLst>
                                      </p:cBhvr>
                                      <p:tavLst>
                                        <p:tav tm="0">
                                          <p:val>
                                            <p:strVal val="#ppt_x"/>
                                          </p:val>
                                        </p:tav>
                                        <p:tav tm="100000">
                                          <p:val>
                                            <p:strVal val="#ppt_x"/>
                                          </p:val>
                                        </p:tav>
                                      </p:tavLst>
                                    </p:anim>
                                    <p:anim calcmode="lin" valueType="num">
                                      <p:cBhvr>
                                        <p:cTn id="42" dur="750" fill="hold"/>
                                        <p:tgtEl>
                                          <p:spTgt spid="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FPS%</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 </a:t>
            </a:r>
            <a:r>
              <a:rPr lang="en-US" sz="1800" dirty="0"/>
              <a:t>The percentage of first pitches that were strikes</a:t>
            </a:r>
          </a:p>
          <a:p>
            <a:pPr>
              <a:spcBef>
                <a:spcPts val="0"/>
              </a:spcBef>
            </a:pPr>
            <a:endParaRPr lang="en-US" sz="2000" dirty="0" smtClean="0"/>
          </a:p>
          <a:p>
            <a:pPr>
              <a:spcBef>
                <a:spcPts val="0"/>
              </a:spcBef>
            </a:pPr>
            <a:r>
              <a:rPr lang="en-US" sz="2000" b="1" dirty="0" smtClean="0"/>
              <a:t>Why it’s Important: </a:t>
            </a:r>
            <a:r>
              <a:rPr lang="en-US" sz="1800" dirty="0"/>
              <a:t>A pitcher’s ability to throw strike 1 is invaluable. Statistically, it tips </a:t>
            </a:r>
            <a:r>
              <a:rPr lang="en-US" sz="1800" dirty="0" smtClean="0"/>
              <a:t>the plate appearance considerably </a:t>
            </a:r>
            <a:r>
              <a:rPr lang="en-US" sz="1800" dirty="0"/>
              <a:t>in </a:t>
            </a:r>
            <a:r>
              <a:rPr lang="en-US" sz="1800" dirty="0" smtClean="0"/>
              <a:t>the pitcher’s </a:t>
            </a:r>
            <a:r>
              <a:rPr lang="en-US" sz="1800" dirty="0"/>
              <a:t>favor and a high </a:t>
            </a:r>
            <a:r>
              <a:rPr lang="en-US" sz="1800" dirty="0" smtClean="0"/>
              <a:t>FPS% is </a:t>
            </a:r>
            <a:r>
              <a:rPr lang="en-US" sz="1800" dirty="0"/>
              <a:t>usually indicative of a pitcher’s ability to command the strike zone.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FPS% only gives us an idea for a pitcher’s propensity to throw strikes. I</a:t>
            </a:r>
            <a:r>
              <a:rPr lang="en-US" sz="1800" dirty="0" smtClean="0"/>
              <a:t>f </a:t>
            </a:r>
            <a:r>
              <a:rPr lang="en-US" sz="1800" dirty="0"/>
              <a:t>a pitcher has poor stuff and has an inability to miss bats, then regardless of his ability to command the strike zone he is </a:t>
            </a:r>
            <a:r>
              <a:rPr lang="en-US" sz="1800" dirty="0" smtClean="0"/>
              <a:t>unlikely </a:t>
            </a:r>
            <a:r>
              <a:rPr lang="en-US" sz="1800" dirty="0"/>
              <a:t>to be successful at the major league level</a:t>
            </a:r>
            <a:r>
              <a:rPr lang="en-US" sz="1800" dirty="0" smtClean="0"/>
              <a:t>. </a:t>
            </a:r>
            <a:endParaRPr lang="en-US" sz="1800" dirty="0"/>
          </a:p>
        </p:txBody>
      </p:sp>
    </p:spTree>
    <p:extLst>
      <p:ext uri="{BB962C8B-B14F-4D97-AF65-F5344CB8AC3E}">
        <p14:creationId xmlns:p14="http://schemas.microsoft.com/office/powerpoint/2010/main" val="29168457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86124" y="1815315"/>
            <a:ext cx="1799826" cy="195828"/>
          </a:xfrm>
          <a:prstGeom prst="borderCallout1">
            <a:avLst>
              <a:gd name="adj1" fmla="val 388529"/>
              <a:gd name="adj2" fmla="val 91551"/>
              <a:gd name="adj3" fmla="val 388460"/>
              <a:gd name="adj4" fmla="val 11110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Noah </a:t>
            </a:r>
            <a:r>
              <a:rPr lang="en-US" sz="1200" dirty="0" err="1" smtClean="0">
                <a:solidFill>
                  <a:schemeClr val="tx1"/>
                </a:solidFill>
              </a:rPr>
              <a:t>Syndergaard</a:t>
            </a:r>
            <a:r>
              <a:rPr lang="en-US" sz="1200" dirty="0" smtClean="0">
                <a:solidFill>
                  <a:schemeClr val="tx1"/>
                </a:solidFill>
              </a:rPr>
              <a:t>: 63.6%</a:t>
            </a:r>
          </a:p>
        </p:txBody>
      </p:sp>
      <p:sp>
        <p:nvSpPr>
          <p:cNvPr id="24" name="Line Callout 1 23"/>
          <p:cNvSpPr/>
          <p:nvPr/>
        </p:nvSpPr>
        <p:spPr>
          <a:xfrm>
            <a:off x="2319764" y="4179664"/>
            <a:ext cx="1765695" cy="209498"/>
          </a:xfrm>
          <a:prstGeom prst="borderCallout1">
            <a:avLst>
              <a:gd name="adj1" fmla="val 388675"/>
              <a:gd name="adj2" fmla="val 1028"/>
              <a:gd name="adj3" fmla="val 388606"/>
              <a:gd name="adj4" fmla="val -1509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Danny Salazar: 53.8%</a:t>
            </a:r>
          </a:p>
        </p:txBody>
      </p:sp>
      <p:sp>
        <p:nvSpPr>
          <p:cNvPr id="25" name="Line Callout 1 24"/>
          <p:cNvSpPr/>
          <p:nvPr/>
        </p:nvSpPr>
        <p:spPr>
          <a:xfrm>
            <a:off x="205452" y="4543553"/>
            <a:ext cx="1556491" cy="209498"/>
          </a:xfrm>
          <a:prstGeom prst="borderCallout1">
            <a:avLst>
              <a:gd name="adj1" fmla="val -252714"/>
              <a:gd name="adj2" fmla="val 95555"/>
              <a:gd name="adj3" fmla="val -252856"/>
              <a:gd name="adj4" fmla="val 12105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Cole Hamels: 57.4%</a:t>
            </a:r>
          </a:p>
        </p:txBody>
      </p:sp>
      <p:sp>
        <p:nvSpPr>
          <p:cNvPr id="26" name="Line Callout 1 25"/>
          <p:cNvSpPr/>
          <p:nvPr/>
        </p:nvSpPr>
        <p:spPr>
          <a:xfrm>
            <a:off x="7174915" y="2017040"/>
            <a:ext cx="1554012" cy="209498"/>
          </a:xfrm>
          <a:prstGeom prst="borderCallout1">
            <a:avLst>
              <a:gd name="adj1" fmla="val -185960"/>
              <a:gd name="adj2" fmla="val 5621"/>
              <a:gd name="adj3" fmla="val -186029"/>
              <a:gd name="adj4" fmla="val -2192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Brock Stewart: 68.9% </a:t>
            </a:r>
          </a:p>
        </p:txBody>
      </p:sp>
      <p:sp>
        <p:nvSpPr>
          <p:cNvPr id="27" name="Line Callout 1 26"/>
          <p:cNvSpPr/>
          <p:nvPr/>
        </p:nvSpPr>
        <p:spPr>
          <a:xfrm>
            <a:off x="4938225" y="3836148"/>
            <a:ext cx="1725785" cy="234715"/>
          </a:xfrm>
          <a:prstGeom prst="borderCallout1">
            <a:avLst>
              <a:gd name="adj1" fmla="val 566308"/>
              <a:gd name="adj2" fmla="val 110797"/>
              <a:gd name="adj3" fmla="val 436237"/>
              <a:gd name="adj4" fmla="val 7836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Oscar </a:t>
            </a:r>
            <a:r>
              <a:rPr lang="en-US" sz="1200" dirty="0" err="1" smtClean="0">
                <a:solidFill>
                  <a:schemeClr val="tx1"/>
                </a:solidFill>
              </a:rPr>
              <a:t>Arzaga</a:t>
            </a:r>
            <a:r>
              <a:rPr lang="en-US" sz="1200" dirty="0" smtClean="0">
                <a:solidFill>
                  <a:schemeClr val="tx1"/>
                </a:solidFill>
              </a:rPr>
              <a:t>: 50.6% (R)</a:t>
            </a:r>
          </a:p>
        </p:txBody>
      </p:sp>
      <p:sp>
        <p:nvSpPr>
          <p:cNvPr id="28" name="Line Callout 1 27"/>
          <p:cNvSpPr/>
          <p:nvPr/>
        </p:nvSpPr>
        <p:spPr>
          <a:xfrm>
            <a:off x="7079471" y="4828429"/>
            <a:ext cx="1733654" cy="200771"/>
          </a:xfrm>
          <a:prstGeom prst="borderCallout1">
            <a:avLst>
              <a:gd name="adj1" fmla="val -280365"/>
              <a:gd name="adj2" fmla="val -14505"/>
              <a:gd name="adj3" fmla="val -280432"/>
              <a:gd name="adj4" fmla="val 567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Josh </a:t>
            </a:r>
            <a:r>
              <a:rPr lang="en-US" sz="1200" dirty="0" err="1" smtClean="0">
                <a:solidFill>
                  <a:schemeClr val="tx1"/>
                </a:solidFill>
              </a:rPr>
              <a:t>Sborz</a:t>
            </a:r>
            <a:r>
              <a:rPr lang="en-US" sz="1200" dirty="0" smtClean="0">
                <a:solidFill>
                  <a:schemeClr val="tx1"/>
                </a:solidFill>
              </a:rPr>
              <a:t>: 56.8%</a:t>
            </a:r>
          </a:p>
        </p:txBody>
      </p:sp>
      <p:sp>
        <p:nvSpPr>
          <p:cNvPr id="29" name="Line Callout 1 28"/>
          <p:cNvSpPr/>
          <p:nvPr/>
        </p:nvSpPr>
        <p:spPr>
          <a:xfrm>
            <a:off x="4636230" y="1871084"/>
            <a:ext cx="1890791" cy="231812"/>
          </a:xfrm>
          <a:prstGeom prst="borderCallout1">
            <a:avLst>
              <a:gd name="adj1" fmla="val 349416"/>
              <a:gd name="adj2" fmla="val 118285"/>
              <a:gd name="adj3" fmla="val 347265"/>
              <a:gd name="adj4" fmla="val 9883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Imani Abdullah: 63.0% (A)</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FPS%: First Pitch Strike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60.2%</a:t>
            </a:r>
            <a:endParaRPr lang="en-US" sz="1200" b="1" dirty="0"/>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60.2%</a:t>
            </a:r>
            <a:endParaRPr lang="en-US" sz="1200" b="1" dirty="0"/>
          </a:p>
        </p:txBody>
      </p:sp>
      <p:sp>
        <p:nvSpPr>
          <p:cNvPr id="37" name="Line Callout 1 36"/>
          <p:cNvSpPr/>
          <p:nvPr/>
        </p:nvSpPr>
        <p:spPr>
          <a:xfrm>
            <a:off x="2364866" y="2130227"/>
            <a:ext cx="1605180" cy="209498"/>
          </a:xfrm>
          <a:prstGeom prst="borderCallout1">
            <a:avLst>
              <a:gd name="adj1" fmla="val -207708"/>
              <a:gd name="adj2" fmla="val -18573"/>
              <a:gd name="adj3" fmla="val -207777"/>
              <a:gd name="adj4" fmla="val 1974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Kyle Hendricks: 68.4%</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4866" y="1066534"/>
            <a:ext cx="1605180" cy="1070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994" y="2032496"/>
            <a:ext cx="1672086" cy="9455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320" y="3468482"/>
            <a:ext cx="1543433" cy="1078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3809" y="4398686"/>
            <a:ext cx="1771650" cy="1068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50347" y="2102896"/>
            <a:ext cx="1898003" cy="10676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8256" y="942348"/>
            <a:ext cx="1607329" cy="1071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2695" y="4089998"/>
            <a:ext cx="1016843" cy="14642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9471" y="3675389"/>
            <a:ext cx="1733654" cy="11554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136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anim calcmode="lin" valueType="num">
                                      <p:cBhvr>
                                        <p:cTn id="13" dur="750" fill="hold"/>
                                        <p:tgtEl>
                                          <p:spTgt spid="27"/>
                                        </p:tgtEl>
                                        <p:attrNameLst>
                                          <p:attrName>ppt_x</p:attrName>
                                        </p:attrNameLst>
                                      </p:cBhvr>
                                      <p:tavLst>
                                        <p:tav tm="0">
                                          <p:val>
                                            <p:strVal val="#ppt_x"/>
                                          </p:val>
                                        </p:tav>
                                        <p:tav tm="100000">
                                          <p:val>
                                            <p:strVal val="#ppt_x"/>
                                          </p:val>
                                        </p:tav>
                                      </p:tavLst>
                                    </p:anim>
                                    <p:anim calcmode="lin" valueType="num">
                                      <p:cBhvr>
                                        <p:cTn id="14" dur="75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anim calcmode="lin" valueType="num">
                                      <p:cBhvr>
                                        <p:cTn id="19" dur="750" fill="hold"/>
                                        <p:tgtEl>
                                          <p:spTgt spid="15"/>
                                        </p:tgtEl>
                                        <p:attrNameLst>
                                          <p:attrName>ppt_x</p:attrName>
                                        </p:attrNameLst>
                                      </p:cBhvr>
                                      <p:tavLst>
                                        <p:tav tm="0">
                                          <p:val>
                                            <p:strVal val="#ppt_x"/>
                                          </p:val>
                                        </p:tav>
                                        <p:tav tm="100000">
                                          <p:val>
                                            <p:strVal val="#ppt_x"/>
                                          </p:val>
                                        </p:tav>
                                      </p:tavLst>
                                    </p:anim>
                                    <p:anim calcmode="lin" valueType="num">
                                      <p:cBhvr>
                                        <p:cTn id="20" dur="75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anim calcmode="lin" valueType="num">
                                      <p:cBhvr>
                                        <p:cTn id="24" dur="750" fill="hold"/>
                                        <p:tgtEl>
                                          <p:spTgt spid="28"/>
                                        </p:tgtEl>
                                        <p:attrNameLst>
                                          <p:attrName>ppt_x</p:attrName>
                                        </p:attrNameLst>
                                      </p:cBhvr>
                                      <p:tavLst>
                                        <p:tav tm="0">
                                          <p:val>
                                            <p:strVal val="#ppt_x"/>
                                          </p:val>
                                        </p:tav>
                                        <p:tav tm="100000">
                                          <p:val>
                                            <p:strVal val="#ppt_x"/>
                                          </p:val>
                                        </p:tav>
                                      </p:tavLst>
                                    </p:anim>
                                    <p:anim calcmode="lin" valueType="num">
                                      <p:cBhvr>
                                        <p:cTn id="25" dur="75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750"/>
                                        <p:tgtEl>
                                          <p:spTgt spid="31"/>
                                        </p:tgtEl>
                                      </p:cBhvr>
                                    </p:animEffect>
                                    <p:anim calcmode="lin" valueType="num">
                                      <p:cBhvr>
                                        <p:cTn id="30" dur="750" fill="hold"/>
                                        <p:tgtEl>
                                          <p:spTgt spid="31"/>
                                        </p:tgtEl>
                                        <p:attrNameLst>
                                          <p:attrName>ppt_x</p:attrName>
                                        </p:attrNameLst>
                                      </p:cBhvr>
                                      <p:tavLst>
                                        <p:tav tm="0">
                                          <p:val>
                                            <p:strVal val="#ppt_x"/>
                                          </p:val>
                                        </p:tav>
                                        <p:tav tm="100000">
                                          <p:val>
                                            <p:strVal val="#ppt_x"/>
                                          </p:val>
                                        </p:tav>
                                      </p:tavLst>
                                    </p:anim>
                                    <p:anim calcmode="lin" valueType="num">
                                      <p:cBhvr>
                                        <p:cTn id="31" dur="750" fill="hold"/>
                                        <p:tgtEl>
                                          <p:spTgt spid="3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750"/>
                                        <p:tgtEl>
                                          <p:spTgt spid="29"/>
                                        </p:tgtEl>
                                      </p:cBhvr>
                                    </p:animEffect>
                                    <p:anim calcmode="lin" valueType="num">
                                      <p:cBhvr>
                                        <p:cTn id="35" dur="750" fill="hold"/>
                                        <p:tgtEl>
                                          <p:spTgt spid="29"/>
                                        </p:tgtEl>
                                        <p:attrNameLst>
                                          <p:attrName>ppt_x</p:attrName>
                                        </p:attrNameLst>
                                      </p:cBhvr>
                                      <p:tavLst>
                                        <p:tav tm="0">
                                          <p:val>
                                            <p:strVal val="#ppt_x"/>
                                          </p:val>
                                        </p:tav>
                                        <p:tav tm="100000">
                                          <p:val>
                                            <p:strVal val="#ppt_x"/>
                                          </p:val>
                                        </p:tav>
                                      </p:tavLst>
                                    </p:anim>
                                    <p:anim calcmode="lin" valueType="num">
                                      <p:cBhvr>
                                        <p:cTn id="36" dur="750" fill="hold"/>
                                        <p:tgtEl>
                                          <p:spTgt spid="29"/>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anim calcmode="lin" valueType="num">
                                      <p:cBhvr>
                                        <p:cTn id="41" dur="750" fill="hold"/>
                                        <p:tgtEl>
                                          <p:spTgt spid="35"/>
                                        </p:tgtEl>
                                        <p:attrNameLst>
                                          <p:attrName>ppt_x</p:attrName>
                                        </p:attrNameLst>
                                      </p:cBhvr>
                                      <p:tavLst>
                                        <p:tav tm="0">
                                          <p:val>
                                            <p:strVal val="#ppt_x"/>
                                          </p:val>
                                        </p:tav>
                                        <p:tav tm="100000">
                                          <p:val>
                                            <p:strVal val="#ppt_x"/>
                                          </p:val>
                                        </p:tav>
                                      </p:tavLst>
                                    </p:anim>
                                    <p:anim calcmode="lin" valueType="num">
                                      <p:cBhvr>
                                        <p:cTn id="42" dur="750" fill="hold"/>
                                        <p:tgtEl>
                                          <p:spTgt spid="3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750"/>
                                        <p:tgtEl>
                                          <p:spTgt spid="26"/>
                                        </p:tgtEl>
                                      </p:cBhvr>
                                    </p:animEffect>
                                    <p:anim calcmode="lin" valueType="num">
                                      <p:cBhvr>
                                        <p:cTn id="46" dur="750" fill="hold"/>
                                        <p:tgtEl>
                                          <p:spTgt spid="26"/>
                                        </p:tgtEl>
                                        <p:attrNameLst>
                                          <p:attrName>ppt_x</p:attrName>
                                        </p:attrNameLst>
                                      </p:cBhvr>
                                      <p:tavLst>
                                        <p:tav tm="0">
                                          <p:val>
                                            <p:strVal val="#ppt_x"/>
                                          </p:val>
                                        </p:tav>
                                        <p:tav tm="100000">
                                          <p:val>
                                            <p:strVal val="#ppt_x"/>
                                          </p:val>
                                        </p:tav>
                                      </p:tavLst>
                                    </p:anim>
                                    <p:anim calcmode="lin" valueType="num">
                                      <p:cBhvr>
                                        <p:cTn id="47"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 Strikeout Rate</a:t>
            </a:r>
            <a:endParaRPr lang="en-US" dirty="0"/>
          </a:p>
        </p:txBody>
      </p:sp>
      <p:sp>
        <p:nvSpPr>
          <p:cNvPr id="3" name="Content Placeholder 2"/>
          <p:cNvSpPr>
            <a:spLocks noGrp="1"/>
          </p:cNvSpPr>
          <p:nvPr>
            <p:ph idx="1"/>
          </p:nvPr>
        </p:nvSpPr>
        <p:spPr>
          <a:xfrm>
            <a:off x="457200" y="1417638"/>
            <a:ext cx="8229600" cy="4525963"/>
          </a:xfrm>
        </p:spPr>
        <p:txBody>
          <a:bodyPr>
            <a:normAutofit/>
          </a:bodyPr>
          <a:lstStyle/>
          <a:p>
            <a:pPr>
              <a:spcBef>
                <a:spcPts val="0"/>
              </a:spcBef>
            </a:pPr>
            <a:r>
              <a:rPr lang="en-US" sz="2000" b="1" dirty="0" smtClean="0"/>
              <a:t>Description: </a:t>
            </a:r>
            <a:r>
              <a:rPr lang="en-US" sz="1800" dirty="0" smtClean="0"/>
              <a:t>The percentage of plate appearances that result in a strikeout.</a:t>
            </a:r>
            <a:endParaRPr lang="en-US" sz="2000" dirty="0" smtClean="0"/>
          </a:p>
          <a:p>
            <a:pPr>
              <a:spcBef>
                <a:spcPts val="0"/>
              </a:spcBef>
            </a:pPr>
            <a:endParaRPr lang="en-US" sz="2000" dirty="0" smtClean="0"/>
          </a:p>
          <a:p>
            <a:pPr>
              <a:spcBef>
                <a:spcPts val="0"/>
              </a:spcBef>
            </a:pPr>
            <a:r>
              <a:rPr lang="en-US" sz="2000" b="1" dirty="0" smtClean="0"/>
              <a:t>Why it’s Important</a:t>
            </a:r>
            <a:r>
              <a:rPr lang="en-US" sz="2000" b="1" dirty="0"/>
              <a:t>: </a:t>
            </a:r>
            <a:r>
              <a:rPr lang="en-US" sz="1800" dirty="0"/>
              <a:t>A high strikeout rate is worrisome because less contact = less opportunities to get on base. A strikeout, unlike a ball in play, is </a:t>
            </a:r>
            <a:r>
              <a:rPr lang="en-US" sz="1800" dirty="0" smtClean="0"/>
              <a:t>assured to be a negative outcome, </a:t>
            </a:r>
            <a:r>
              <a:rPr lang="en-US" sz="1800" dirty="0"/>
              <a:t>so a batter who strikes out frequently is consistently failing to provide value during those PA</a:t>
            </a:r>
            <a:r>
              <a:rPr lang="en-US" sz="1800" dirty="0" smtClean="0"/>
              <a:t>. </a:t>
            </a:r>
            <a:r>
              <a:rPr lang="en-US" sz="1800" dirty="0"/>
              <a:t>Additionally, a high strikeout rate is indicative of a batter that has a difficult time making contact or recognizing pitches.</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player can still provide considerable offensive value even with a high strikeout rate. However, that player must </a:t>
            </a:r>
            <a:r>
              <a:rPr lang="en-US" sz="1800" dirty="0" smtClean="0"/>
              <a:t>excel </a:t>
            </a:r>
            <a:r>
              <a:rPr lang="en-US" sz="1800" dirty="0"/>
              <a:t>in other facets of their offensive game for this to be true. </a:t>
            </a:r>
            <a:r>
              <a:rPr lang="en-US" sz="1800" dirty="0" smtClean="0"/>
              <a:t>The </a:t>
            </a:r>
            <a:r>
              <a:rPr lang="en-US" sz="1800" dirty="0"/>
              <a:t>most common way this manifests itself is a player that pairs a K% with a high ISO and high BB%. </a:t>
            </a:r>
          </a:p>
        </p:txBody>
      </p:sp>
    </p:spTree>
    <p:extLst>
      <p:ext uri="{BB962C8B-B14F-4D97-AF65-F5344CB8AC3E}">
        <p14:creationId xmlns:p14="http://schemas.microsoft.com/office/powerpoint/2010/main" val="20837380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Zone%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percentage of pitches that were in the strike zone (including pitches that are hit).</a:t>
            </a:r>
          </a:p>
          <a:p>
            <a:pPr>
              <a:spcBef>
                <a:spcPts val="0"/>
              </a:spcBef>
            </a:pPr>
            <a:endParaRPr lang="en-US" sz="1800" dirty="0" smtClean="0"/>
          </a:p>
          <a:p>
            <a:pPr>
              <a:spcBef>
                <a:spcPts val="0"/>
              </a:spcBef>
            </a:pPr>
            <a:r>
              <a:rPr lang="en-US" sz="2000" b="1" dirty="0" smtClean="0"/>
              <a:t>Why it’s Important</a:t>
            </a:r>
            <a:r>
              <a:rPr lang="en-US" sz="2000" b="1" dirty="0"/>
              <a:t>: </a:t>
            </a:r>
            <a:r>
              <a:rPr lang="en-US" sz="1800" dirty="0"/>
              <a:t>A pitcher’s Zone% on a given pitch—or their collective repertoire—is indicative of his control and/or aggressiveness with that pitch(</a:t>
            </a:r>
            <a:r>
              <a:rPr lang="en-US" sz="1800" dirty="0" err="1"/>
              <a:t>es</a:t>
            </a:r>
            <a:r>
              <a:rPr lang="en-US" sz="1800" dirty="0"/>
              <a:t>).</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Zone% tells us nothing about the effectiveness/quality of a pitcher’s pitches. </a:t>
            </a:r>
            <a:r>
              <a:rPr lang="en-US" sz="1800" dirty="0" smtClean="0"/>
              <a:t>It also does not </a:t>
            </a:r>
            <a:r>
              <a:rPr lang="en-US" sz="1800" dirty="0"/>
              <a:t>tell us anything about the result of those pitches. </a:t>
            </a:r>
            <a:r>
              <a:rPr lang="en-US" sz="1800" dirty="0" smtClean="0"/>
              <a:t>A pitcher may be working out of the zone effectively (generating chases) or ineffectively (missing for balls).</a:t>
            </a:r>
            <a:endParaRPr lang="en-US" sz="1800" dirty="0"/>
          </a:p>
        </p:txBody>
      </p:sp>
    </p:spTree>
    <p:extLst>
      <p:ext uri="{BB962C8B-B14F-4D97-AF65-F5344CB8AC3E}">
        <p14:creationId xmlns:p14="http://schemas.microsoft.com/office/powerpoint/2010/main" val="374213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27410" y="4484359"/>
            <a:ext cx="1588493" cy="235046"/>
          </a:xfrm>
          <a:prstGeom prst="borderCallout1">
            <a:avLst>
              <a:gd name="adj1" fmla="val -257720"/>
              <a:gd name="adj2" fmla="val -28"/>
              <a:gd name="adj3" fmla="val -257790"/>
              <a:gd name="adj4" fmla="val -1890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Jon Lester: 46.3%</a:t>
            </a:r>
          </a:p>
        </p:txBody>
      </p:sp>
      <p:sp>
        <p:nvSpPr>
          <p:cNvPr id="23" name="Line Callout 1 22"/>
          <p:cNvSpPr/>
          <p:nvPr/>
        </p:nvSpPr>
        <p:spPr>
          <a:xfrm>
            <a:off x="2572345" y="2785363"/>
            <a:ext cx="1666723" cy="246780"/>
          </a:xfrm>
          <a:prstGeom prst="borderCallout1">
            <a:avLst>
              <a:gd name="adj1" fmla="val 162718"/>
              <a:gd name="adj2" fmla="val 51220"/>
              <a:gd name="adj3" fmla="val 100000"/>
              <a:gd name="adj4" fmla="val 51077"/>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rPr>
              <a:t>Starter Average: 50.0%</a:t>
            </a:r>
          </a:p>
        </p:txBody>
      </p:sp>
      <p:sp>
        <p:nvSpPr>
          <p:cNvPr id="24" name="Line Callout 1 23"/>
          <p:cNvSpPr/>
          <p:nvPr/>
        </p:nvSpPr>
        <p:spPr>
          <a:xfrm>
            <a:off x="2436193" y="2259698"/>
            <a:ext cx="1602433" cy="209498"/>
          </a:xfrm>
          <a:prstGeom prst="borderCallout1">
            <a:avLst>
              <a:gd name="adj1" fmla="val -192774"/>
              <a:gd name="adj2" fmla="val 3155"/>
              <a:gd name="adj3" fmla="val -192843"/>
              <a:gd name="adj4" fmla="val -247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Rich Hill: 56.5%</a:t>
            </a:r>
          </a:p>
        </p:txBody>
      </p:sp>
      <p:sp>
        <p:nvSpPr>
          <p:cNvPr id="25" name="Line Callout 1 24"/>
          <p:cNvSpPr/>
          <p:nvPr/>
        </p:nvSpPr>
        <p:spPr>
          <a:xfrm>
            <a:off x="141861" y="1602793"/>
            <a:ext cx="1676536" cy="209498"/>
          </a:xfrm>
          <a:prstGeom prst="borderCallout1">
            <a:avLst>
              <a:gd name="adj1" fmla="val 433820"/>
              <a:gd name="adj2" fmla="val 94811"/>
              <a:gd name="adj3" fmla="val 433676"/>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Hisashi</a:t>
            </a:r>
            <a:r>
              <a:rPr lang="en-US" sz="1200" dirty="0" smtClean="0">
                <a:solidFill>
                  <a:schemeClr val="tx1"/>
                </a:solidFill>
              </a:rPr>
              <a:t> </a:t>
            </a:r>
            <a:r>
              <a:rPr lang="en-US" sz="1200" dirty="0" err="1" smtClean="0">
                <a:solidFill>
                  <a:schemeClr val="tx1"/>
                </a:solidFill>
              </a:rPr>
              <a:t>Iwakuma</a:t>
            </a:r>
            <a:r>
              <a:rPr lang="en-US" sz="1200" dirty="0" smtClean="0">
                <a:solidFill>
                  <a:schemeClr val="tx1"/>
                </a:solidFill>
              </a:rPr>
              <a:t>: 52.9%</a:t>
            </a:r>
          </a:p>
        </p:txBody>
      </p:sp>
      <p:sp>
        <p:nvSpPr>
          <p:cNvPr id="26" name="Line Callout 1 25"/>
          <p:cNvSpPr/>
          <p:nvPr/>
        </p:nvSpPr>
        <p:spPr>
          <a:xfrm>
            <a:off x="7276205" y="1703877"/>
            <a:ext cx="1554012" cy="209498"/>
          </a:xfrm>
          <a:prstGeom prst="borderCallout1">
            <a:avLst>
              <a:gd name="adj1" fmla="val -213240"/>
              <a:gd name="adj2" fmla="val 1331"/>
              <a:gd name="adj3" fmla="val -145109"/>
              <a:gd name="adj4" fmla="val -2744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Kenley Jensen: 59.5%</a:t>
            </a:r>
          </a:p>
        </p:txBody>
      </p:sp>
      <p:sp>
        <p:nvSpPr>
          <p:cNvPr id="27" name="Line Callout 1 26"/>
          <p:cNvSpPr/>
          <p:nvPr/>
        </p:nvSpPr>
        <p:spPr>
          <a:xfrm>
            <a:off x="4872498" y="4274861"/>
            <a:ext cx="1698570" cy="209498"/>
          </a:xfrm>
          <a:prstGeom prst="borderCallout1">
            <a:avLst>
              <a:gd name="adj1" fmla="val 463677"/>
              <a:gd name="adj2" fmla="val 116572"/>
              <a:gd name="adj3" fmla="val 372676"/>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Brad Ziegler: 42%</a:t>
            </a:r>
          </a:p>
        </p:txBody>
      </p:sp>
      <p:sp>
        <p:nvSpPr>
          <p:cNvPr id="28" name="Line Callout 1 27"/>
          <p:cNvSpPr/>
          <p:nvPr/>
        </p:nvSpPr>
        <p:spPr>
          <a:xfrm>
            <a:off x="7119393" y="4653926"/>
            <a:ext cx="1823301" cy="222874"/>
          </a:xfrm>
          <a:prstGeom prst="borderCallout1">
            <a:avLst>
              <a:gd name="adj1" fmla="val -226003"/>
              <a:gd name="adj2" fmla="val 12691"/>
              <a:gd name="adj3" fmla="val -226071"/>
              <a:gd name="adj4" fmla="val -171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Montgomery: 45.9%</a:t>
            </a:r>
          </a:p>
        </p:txBody>
      </p:sp>
      <p:sp>
        <p:nvSpPr>
          <p:cNvPr id="29" name="Line Callout 1 28"/>
          <p:cNvSpPr/>
          <p:nvPr/>
        </p:nvSpPr>
        <p:spPr>
          <a:xfrm>
            <a:off x="4820002" y="1717952"/>
            <a:ext cx="1695472" cy="222530"/>
          </a:xfrm>
          <a:prstGeom prst="borderCallout1">
            <a:avLst>
              <a:gd name="adj1" fmla="val 286296"/>
              <a:gd name="adj2" fmla="val 118384"/>
              <a:gd name="adj3" fmla="val 284411"/>
              <a:gd name="adj4" fmla="val 9181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Oliver Perez: 53.5%</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Zone%: In Zone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560276" y="2903976"/>
            <a:ext cx="1583724" cy="276999"/>
          </a:xfrm>
          <a:prstGeom prst="rect">
            <a:avLst/>
          </a:prstGeom>
          <a:noFill/>
        </p:spPr>
        <p:txBody>
          <a:bodyPr wrap="square" rtlCol="0">
            <a:spAutoFit/>
          </a:bodyPr>
          <a:lstStyle/>
          <a:p>
            <a:r>
              <a:rPr lang="en-US" sz="1200" b="1" dirty="0"/>
              <a:t>ML </a:t>
            </a:r>
            <a:r>
              <a:rPr lang="en-US" sz="1200" b="1" dirty="0" smtClean="0"/>
              <a:t>AVERAGE: 49.8%</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279371" y="699962"/>
            <a:ext cx="1143000" cy="369332"/>
          </a:xfrm>
          <a:prstGeom prst="rect">
            <a:avLst/>
          </a:prstGeom>
          <a:noFill/>
        </p:spPr>
        <p:txBody>
          <a:bodyPr wrap="square" rtlCol="0">
            <a:spAutoFit/>
          </a:bodyPr>
          <a:lstStyle/>
          <a:p>
            <a:r>
              <a:rPr lang="en-US" dirty="0" smtClean="0"/>
              <a:t>Relievers</a:t>
            </a:r>
            <a:endParaRPr lang="en-US" dirty="0"/>
          </a:p>
        </p:txBody>
      </p:sp>
      <p:sp>
        <p:nvSpPr>
          <p:cNvPr id="34" name="Line Callout 1 33"/>
          <p:cNvSpPr/>
          <p:nvPr/>
        </p:nvSpPr>
        <p:spPr>
          <a:xfrm>
            <a:off x="4103974" y="3677025"/>
            <a:ext cx="1822474" cy="209498"/>
          </a:xfrm>
          <a:prstGeom prst="borderCallout1">
            <a:avLst>
              <a:gd name="adj1" fmla="val -83189"/>
              <a:gd name="adj2" fmla="val 51105"/>
              <a:gd name="adj3" fmla="val -4775"/>
              <a:gd name="adj4" fmla="val 51357"/>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000"/>
                </a:solidFill>
              </a:rPr>
              <a:t>Reliever Average: 49.6%</a:t>
            </a:r>
          </a:p>
        </p:txBody>
      </p:sp>
      <p:sp>
        <p:nvSpPr>
          <p:cNvPr id="41" name="TextBox 40"/>
          <p:cNvSpPr txBox="1"/>
          <p:nvPr/>
        </p:nvSpPr>
        <p:spPr>
          <a:xfrm>
            <a:off x="34430" y="2903976"/>
            <a:ext cx="1583724" cy="276999"/>
          </a:xfrm>
          <a:prstGeom prst="rect">
            <a:avLst/>
          </a:prstGeom>
          <a:noFill/>
        </p:spPr>
        <p:txBody>
          <a:bodyPr wrap="square" rtlCol="0">
            <a:spAutoFit/>
          </a:bodyPr>
          <a:lstStyle/>
          <a:p>
            <a:r>
              <a:rPr lang="en-US" sz="1200" b="1" dirty="0"/>
              <a:t>ML </a:t>
            </a:r>
            <a:r>
              <a:rPr lang="en-US" sz="1200" b="1" dirty="0" smtClean="0"/>
              <a:t>AVERAGE: 49.8%</a:t>
            </a:r>
            <a:endParaRPr lang="en-US" sz="1200" b="1" dirty="0"/>
          </a:p>
        </p:txBody>
      </p:sp>
      <p:cxnSp>
        <p:nvCxnSpPr>
          <p:cNvPr id="42" name="Straight Connector 41"/>
          <p:cNvCxnSpPr/>
          <p:nvPr/>
        </p:nvCxnSpPr>
        <p:spPr>
          <a:xfrm>
            <a:off x="76172" y="3180975"/>
            <a:ext cx="8947755"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171" y="3505200"/>
            <a:ext cx="8947755"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7" name="Line Callout 1 36"/>
          <p:cNvSpPr/>
          <p:nvPr/>
        </p:nvSpPr>
        <p:spPr>
          <a:xfrm>
            <a:off x="111995" y="5201775"/>
            <a:ext cx="1746294" cy="185091"/>
          </a:xfrm>
          <a:prstGeom prst="borderCallout1">
            <a:avLst>
              <a:gd name="adj1" fmla="val -215847"/>
              <a:gd name="adj2" fmla="val 93336"/>
              <a:gd name="adj3" fmla="val -216755"/>
              <a:gd name="adj4" fmla="val 1133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Liriano</a:t>
            </a:r>
            <a:r>
              <a:rPr lang="en-US" sz="1200" dirty="0" smtClean="0">
                <a:solidFill>
                  <a:schemeClr val="tx1"/>
                </a:solidFill>
              </a:rPr>
              <a:t>: 43.4%</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84" y="4229830"/>
            <a:ext cx="1745205" cy="971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8223" y="843001"/>
            <a:ext cx="1571044" cy="874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6403" y="3406428"/>
            <a:ext cx="1619501" cy="1080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6885" y="1322224"/>
            <a:ext cx="1602188" cy="934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559" y="1828110"/>
            <a:ext cx="1621141" cy="1094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00460" y="4484359"/>
            <a:ext cx="1500837" cy="1143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31871" y="3533991"/>
            <a:ext cx="1598346" cy="11199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20002" y="1940482"/>
            <a:ext cx="1695472" cy="861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4121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50"/>
                                        <p:tgtEl>
                                          <p:spTgt spid="43"/>
                                        </p:tgtEl>
                                      </p:cBhvr>
                                    </p:animEffect>
                                    <p:anim calcmode="lin" valueType="num">
                                      <p:cBhvr>
                                        <p:cTn id="20" dur="750" fill="hold"/>
                                        <p:tgtEl>
                                          <p:spTgt spid="43"/>
                                        </p:tgtEl>
                                        <p:attrNameLst>
                                          <p:attrName>ppt_x</p:attrName>
                                        </p:attrNameLst>
                                      </p:cBhvr>
                                      <p:tavLst>
                                        <p:tav tm="0">
                                          <p:val>
                                            <p:strVal val="#ppt_x"/>
                                          </p:val>
                                        </p:tav>
                                        <p:tav tm="100000">
                                          <p:val>
                                            <p:strVal val="#ppt_x"/>
                                          </p:val>
                                        </p:tav>
                                      </p:tavLst>
                                    </p:anim>
                                    <p:anim calcmode="lin" valueType="num">
                                      <p:cBhvr>
                                        <p:cTn id="21" dur="75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750"/>
                                        <p:tgtEl>
                                          <p:spTgt spid="6"/>
                                        </p:tgtEl>
                                      </p:cBhvr>
                                    </p:animEffect>
                                    <p:anim calcmode="lin" valueType="num">
                                      <p:cBhvr>
                                        <p:cTn id="32" dur="750" fill="hold"/>
                                        <p:tgtEl>
                                          <p:spTgt spid="6"/>
                                        </p:tgtEl>
                                        <p:attrNameLst>
                                          <p:attrName>ppt_x</p:attrName>
                                        </p:attrNameLst>
                                      </p:cBhvr>
                                      <p:tavLst>
                                        <p:tav tm="0">
                                          <p:val>
                                            <p:strVal val="#ppt_x"/>
                                          </p:val>
                                        </p:tav>
                                        <p:tav tm="100000">
                                          <p:val>
                                            <p:strVal val="#ppt_x"/>
                                          </p:val>
                                        </p:tav>
                                      </p:tavLst>
                                    </p:anim>
                                    <p:anim calcmode="lin" valueType="num">
                                      <p:cBhvr>
                                        <p:cTn id="33" dur="75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750"/>
                                        <p:tgtEl>
                                          <p:spTgt spid="27"/>
                                        </p:tgtEl>
                                      </p:cBhvr>
                                    </p:animEffect>
                                    <p:anim calcmode="lin" valueType="num">
                                      <p:cBhvr>
                                        <p:cTn id="37" dur="750" fill="hold"/>
                                        <p:tgtEl>
                                          <p:spTgt spid="27"/>
                                        </p:tgtEl>
                                        <p:attrNameLst>
                                          <p:attrName>ppt_x</p:attrName>
                                        </p:attrNameLst>
                                      </p:cBhvr>
                                      <p:tavLst>
                                        <p:tav tm="0">
                                          <p:val>
                                            <p:strVal val="#ppt_x"/>
                                          </p:val>
                                        </p:tav>
                                        <p:tav tm="100000">
                                          <p:val>
                                            <p:strVal val="#ppt_x"/>
                                          </p:val>
                                        </p:tav>
                                      </p:tavLst>
                                    </p:anim>
                                    <p:anim calcmode="lin" valueType="num">
                                      <p:cBhvr>
                                        <p:cTn id="38" dur="750" fill="hold"/>
                                        <p:tgtEl>
                                          <p:spTgt spid="27"/>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750"/>
                                        <p:tgtEl>
                                          <p:spTgt spid="7"/>
                                        </p:tgtEl>
                                      </p:cBhvr>
                                    </p:animEffect>
                                    <p:anim calcmode="lin" valueType="num">
                                      <p:cBhvr>
                                        <p:cTn id="43" dur="750" fill="hold"/>
                                        <p:tgtEl>
                                          <p:spTgt spid="7"/>
                                        </p:tgtEl>
                                        <p:attrNameLst>
                                          <p:attrName>ppt_x</p:attrName>
                                        </p:attrNameLst>
                                      </p:cBhvr>
                                      <p:tavLst>
                                        <p:tav tm="0">
                                          <p:val>
                                            <p:strVal val="#ppt_x"/>
                                          </p:val>
                                        </p:tav>
                                        <p:tav tm="100000">
                                          <p:val>
                                            <p:strVal val="#ppt_x"/>
                                          </p:val>
                                        </p:tav>
                                      </p:tavLst>
                                    </p:anim>
                                    <p:anim calcmode="lin" valueType="num">
                                      <p:cBhvr>
                                        <p:cTn id="44" dur="75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750"/>
                                        <p:tgtEl>
                                          <p:spTgt spid="28"/>
                                        </p:tgtEl>
                                      </p:cBhvr>
                                    </p:animEffect>
                                    <p:anim calcmode="lin" valueType="num">
                                      <p:cBhvr>
                                        <p:cTn id="48" dur="750" fill="hold"/>
                                        <p:tgtEl>
                                          <p:spTgt spid="28"/>
                                        </p:tgtEl>
                                        <p:attrNameLst>
                                          <p:attrName>ppt_x</p:attrName>
                                        </p:attrNameLst>
                                      </p:cBhvr>
                                      <p:tavLst>
                                        <p:tav tm="0">
                                          <p:val>
                                            <p:strVal val="#ppt_x"/>
                                          </p:val>
                                        </p:tav>
                                        <p:tav tm="100000">
                                          <p:val>
                                            <p:strVal val="#ppt_x"/>
                                          </p:val>
                                        </p:tav>
                                      </p:tavLst>
                                    </p:anim>
                                    <p:anim calcmode="lin" valueType="num">
                                      <p:cBhvr>
                                        <p:cTn id="49" dur="750" fill="hold"/>
                                        <p:tgtEl>
                                          <p:spTgt spid="28"/>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750"/>
                                        <p:tgtEl>
                                          <p:spTgt spid="8"/>
                                        </p:tgtEl>
                                      </p:cBhvr>
                                    </p:animEffect>
                                    <p:anim calcmode="lin" valueType="num">
                                      <p:cBhvr>
                                        <p:cTn id="54" dur="750" fill="hold"/>
                                        <p:tgtEl>
                                          <p:spTgt spid="8"/>
                                        </p:tgtEl>
                                        <p:attrNameLst>
                                          <p:attrName>ppt_x</p:attrName>
                                        </p:attrNameLst>
                                      </p:cBhvr>
                                      <p:tavLst>
                                        <p:tav tm="0">
                                          <p:val>
                                            <p:strVal val="#ppt_x"/>
                                          </p:val>
                                        </p:tav>
                                        <p:tav tm="100000">
                                          <p:val>
                                            <p:strVal val="#ppt_x"/>
                                          </p:val>
                                        </p:tav>
                                      </p:tavLst>
                                    </p:anim>
                                    <p:anim calcmode="lin" valueType="num">
                                      <p:cBhvr>
                                        <p:cTn id="55" dur="750" fill="hold"/>
                                        <p:tgtEl>
                                          <p:spTgt spid="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750"/>
                                        <p:tgtEl>
                                          <p:spTgt spid="29"/>
                                        </p:tgtEl>
                                      </p:cBhvr>
                                    </p:animEffect>
                                    <p:anim calcmode="lin" valueType="num">
                                      <p:cBhvr>
                                        <p:cTn id="59" dur="750" fill="hold"/>
                                        <p:tgtEl>
                                          <p:spTgt spid="29"/>
                                        </p:tgtEl>
                                        <p:attrNameLst>
                                          <p:attrName>ppt_x</p:attrName>
                                        </p:attrNameLst>
                                      </p:cBhvr>
                                      <p:tavLst>
                                        <p:tav tm="0">
                                          <p:val>
                                            <p:strVal val="#ppt_x"/>
                                          </p:val>
                                        </p:tav>
                                        <p:tav tm="100000">
                                          <p:val>
                                            <p:strVal val="#ppt_x"/>
                                          </p:val>
                                        </p:tav>
                                      </p:tavLst>
                                    </p:anim>
                                    <p:anim calcmode="lin" valueType="num">
                                      <p:cBhvr>
                                        <p:cTn id="60" dur="750" fill="hold"/>
                                        <p:tgtEl>
                                          <p:spTgt spid="29"/>
                                        </p:tgtEl>
                                        <p:attrNameLst>
                                          <p:attrName>ppt_y</p:attrName>
                                        </p:attrNameLst>
                                      </p:cBhvr>
                                      <p:tavLst>
                                        <p:tav tm="0">
                                          <p:val>
                                            <p:strVal val="#ppt_y+.1"/>
                                          </p:val>
                                        </p:tav>
                                        <p:tav tm="100000">
                                          <p:val>
                                            <p:strVal val="#ppt_y"/>
                                          </p:val>
                                        </p:tav>
                                      </p:tavLst>
                                    </p:anim>
                                  </p:childTnLst>
                                </p:cTn>
                              </p:par>
                            </p:childTnLst>
                          </p:cTn>
                        </p:par>
                        <p:par>
                          <p:cTn id="61" fill="hold">
                            <p:stCondLst>
                              <p:cond delay="2250"/>
                            </p:stCondLst>
                            <p:childTnLst>
                              <p:par>
                                <p:cTn id="62" presetID="42" presetClass="entr" presetSubtype="0"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50"/>
                                        <p:tgtEl>
                                          <p:spTgt spid="35"/>
                                        </p:tgtEl>
                                      </p:cBhvr>
                                    </p:animEffect>
                                    <p:anim calcmode="lin" valueType="num">
                                      <p:cBhvr>
                                        <p:cTn id="65" dur="750" fill="hold"/>
                                        <p:tgtEl>
                                          <p:spTgt spid="35"/>
                                        </p:tgtEl>
                                        <p:attrNameLst>
                                          <p:attrName>ppt_x</p:attrName>
                                        </p:attrNameLst>
                                      </p:cBhvr>
                                      <p:tavLst>
                                        <p:tav tm="0">
                                          <p:val>
                                            <p:strVal val="#ppt_x"/>
                                          </p:val>
                                        </p:tav>
                                        <p:tav tm="100000">
                                          <p:val>
                                            <p:strVal val="#ppt_x"/>
                                          </p:val>
                                        </p:tav>
                                      </p:tavLst>
                                    </p:anim>
                                    <p:anim calcmode="lin" valueType="num">
                                      <p:cBhvr>
                                        <p:cTn id="66" dur="750" fill="hold"/>
                                        <p:tgtEl>
                                          <p:spTgt spid="3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750"/>
                                        <p:tgtEl>
                                          <p:spTgt spid="26"/>
                                        </p:tgtEl>
                                      </p:cBhvr>
                                    </p:animEffect>
                                    <p:anim calcmode="lin" valueType="num">
                                      <p:cBhvr>
                                        <p:cTn id="70" dur="750" fill="hold"/>
                                        <p:tgtEl>
                                          <p:spTgt spid="26"/>
                                        </p:tgtEl>
                                        <p:attrNameLst>
                                          <p:attrName>ppt_x</p:attrName>
                                        </p:attrNameLst>
                                      </p:cBhvr>
                                      <p:tavLst>
                                        <p:tav tm="0">
                                          <p:val>
                                            <p:strVal val="#ppt_x"/>
                                          </p:val>
                                        </p:tav>
                                        <p:tav tm="100000">
                                          <p:val>
                                            <p:strVal val="#ppt_x"/>
                                          </p:val>
                                        </p:tav>
                                      </p:tavLst>
                                    </p:anim>
                                    <p:anim calcmode="lin" valueType="num">
                                      <p:cBhvr>
                                        <p:cTn id="71"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27410" y="4484359"/>
            <a:ext cx="1588493" cy="235046"/>
          </a:xfrm>
          <a:prstGeom prst="borderCallout1">
            <a:avLst>
              <a:gd name="adj1" fmla="val -257720"/>
              <a:gd name="adj2" fmla="val -28"/>
              <a:gd name="adj3" fmla="val -257790"/>
              <a:gd name="adj4" fmla="val -1890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Jon Lester: 46.3%</a:t>
            </a:r>
          </a:p>
        </p:txBody>
      </p:sp>
      <p:sp>
        <p:nvSpPr>
          <p:cNvPr id="24" name="Line Callout 1 23"/>
          <p:cNvSpPr/>
          <p:nvPr/>
        </p:nvSpPr>
        <p:spPr>
          <a:xfrm>
            <a:off x="2436193" y="2259698"/>
            <a:ext cx="1602433" cy="209498"/>
          </a:xfrm>
          <a:prstGeom prst="borderCallout1">
            <a:avLst>
              <a:gd name="adj1" fmla="val -192774"/>
              <a:gd name="adj2" fmla="val 3155"/>
              <a:gd name="adj3" fmla="val -192843"/>
              <a:gd name="adj4" fmla="val -247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Rich Hill: 56.5%</a:t>
            </a:r>
          </a:p>
        </p:txBody>
      </p:sp>
      <p:sp>
        <p:nvSpPr>
          <p:cNvPr id="25" name="Line Callout 1 24"/>
          <p:cNvSpPr/>
          <p:nvPr/>
        </p:nvSpPr>
        <p:spPr>
          <a:xfrm>
            <a:off x="141861" y="1602793"/>
            <a:ext cx="1676536" cy="209498"/>
          </a:xfrm>
          <a:prstGeom prst="borderCallout1">
            <a:avLst>
              <a:gd name="adj1" fmla="val 433820"/>
              <a:gd name="adj2" fmla="val 94811"/>
              <a:gd name="adj3" fmla="val 433676"/>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Hisashi</a:t>
            </a:r>
            <a:r>
              <a:rPr lang="en-US" sz="1200" dirty="0" smtClean="0">
                <a:solidFill>
                  <a:schemeClr val="tx1"/>
                </a:solidFill>
              </a:rPr>
              <a:t> </a:t>
            </a:r>
            <a:r>
              <a:rPr lang="en-US" sz="1200" dirty="0" err="1" smtClean="0">
                <a:solidFill>
                  <a:schemeClr val="tx1"/>
                </a:solidFill>
              </a:rPr>
              <a:t>Iwakuma</a:t>
            </a:r>
            <a:r>
              <a:rPr lang="en-US" sz="1200" dirty="0" smtClean="0">
                <a:solidFill>
                  <a:schemeClr val="tx1"/>
                </a:solidFill>
              </a:rPr>
              <a:t>: 52.9%</a:t>
            </a:r>
          </a:p>
        </p:txBody>
      </p:sp>
      <p:sp>
        <p:nvSpPr>
          <p:cNvPr id="26" name="Line Callout 1 25"/>
          <p:cNvSpPr/>
          <p:nvPr/>
        </p:nvSpPr>
        <p:spPr>
          <a:xfrm>
            <a:off x="7110290" y="1782659"/>
            <a:ext cx="1950304" cy="193158"/>
          </a:xfrm>
          <a:prstGeom prst="borderCallout1">
            <a:avLst>
              <a:gd name="adj1" fmla="val -191662"/>
              <a:gd name="adj2" fmla="val 9634"/>
              <a:gd name="adj3" fmla="val -192114"/>
              <a:gd name="adj4" fmla="val -1464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Brock Stewart: 59.6% (AAA)</a:t>
            </a:r>
          </a:p>
        </p:txBody>
      </p:sp>
      <p:sp>
        <p:nvSpPr>
          <p:cNvPr id="27" name="Line Callout 1 26"/>
          <p:cNvSpPr/>
          <p:nvPr/>
        </p:nvSpPr>
        <p:spPr>
          <a:xfrm>
            <a:off x="4872498" y="4274861"/>
            <a:ext cx="1698570" cy="209498"/>
          </a:xfrm>
          <a:prstGeom prst="borderCallout1">
            <a:avLst>
              <a:gd name="adj1" fmla="val 463677"/>
              <a:gd name="adj2" fmla="val 116572"/>
              <a:gd name="adj3" fmla="val 372676"/>
              <a:gd name="adj4" fmla="val 9069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Dennis Santana: 42% (A)</a:t>
            </a:r>
          </a:p>
        </p:txBody>
      </p:sp>
      <p:sp>
        <p:nvSpPr>
          <p:cNvPr id="28" name="Line Callout 1 27"/>
          <p:cNvSpPr/>
          <p:nvPr/>
        </p:nvSpPr>
        <p:spPr>
          <a:xfrm>
            <a:off x="7130674" y="4764157"/>
            <a:ext cx="1823301" cy="222874"/>
          </a:xfrm>
          <a:prstGeom prst="borderCallout1">
            <a:avLst>
              <a:gd name="adj1" fmla="val -226003"/>
              <a:gd name="adj2" fmla="val 12691"/>
              <a:gd name="adj3" fmla="val -226071"/>
              <a:gd name="adj4" fmla="val -171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Nolan Long: 45.3% (A)</a:t>
            </a:r>
          </a:p>
        </p:txBody>
      </p:sp>
      <p:sp>
        <p:nvSpPr>
          <p:cNvPr id="29" name="Line Callout 1 28"/>
          <p:cNvSpPr/>
          <p:nvPr/>
        </p:nvSpPr>
        <p:spPr>
          <a:xfrm>
            <a:off x="4799523" y="2673050"/>
            <a:ext cx="1745471" cy="218720"/>
          </a:xfrm>
          <a:prstGeom prst="borderCallout1">
            <a:avLst>
              <a:gd name="adj1" fmla="val -196859"/>
              <a:gd name="adj2" fmla="val 117390"/>
              <a:gd name="adj3" fmla="val -194463"/>
              <a:gd name="adj4" fmla="val 7664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Caleb Ferguson: 54% (A)</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Zone%: In Zone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0000" y="3037493"/>
            <a:ext cx="1583724" cy="276999"/>
          </a:xfrm>
          <a:prstGeom prst="rect">
            <a:avLst/>
          </a:prstGeom>
          <a:noFill/>
        </p:spPr>
        <p:txBody>
          <a:bodyPr wrap="square" rtlCol="0">
            <a:spAutoFit/>
          </a:bodyPr>
          <a:lstStyle/>
          <a:p>
            <a:r>
              <a:rPr lang="en-US" sz="1200" b="1" dirty="0"/>
              <a:t>ML </a:t>
            </a:r>
            <a:r>
              <a:rPr lang="en-US" sz="1200" b="1" dirty="0" smtClean="0"/>
              <a:t>AVERAGE: 49.8%</a:t>
            </a:r>
            <a:endParaRPr lang="en-US" sz="1200" b="1" dirty="0"/>
          </a:p>
        </p:txBody>
      </p:sp>
      <p:sp>
        <p:nvSpPr>
          <p:cNvPr id="41" name="TextBox 40"/>
          <p:cNvSpPr txBox="1"/>
          <p:nvPr/>
        </p:nvSpPr>
        <p:spPr>
          <a:xfrm>
            <a:off x="34430" y="3037494"/>
            <a:ext cx="1583724" cy="276999"/>
          </a:xfrm>
          <a:prstGeom prst="rect">
            <a:avLst/>
          </a:prstGeom>
          <a:noFill/>
        </p:spPr>
        <p:txBody>
          <a:bodyPr wrap="square" rtlCol="0">
            <a:spAutoFit/>
          </a:bodyPr>
          <a:lstStyle/>
          <a:p>
            <a:r>
              <a:rPr lang="en-US" sz="1200" b="1" dirty="0"/>
              <a:t>ML </a:t>
            </a:r>
            <a:r>
              <a:rPr lang="en-US" sz="1200" b="1" dirty="0" smtClean="0"/>
              <a:t>AVERAGE: 49.8%</a:t>
            </a:r>
            <a:endParaRPr lang="en-US" sz="1200" b="1" dirty="0"/>
          </a:p>
        </p:txBody>
      </p:sp>
      <p:sp>
        <p:nvSpPr>
          <p:cNvPr id="37" name="Line Callout 1 36"/>
          <p:cNvSpPr/>
          <p:nvPr/>
        </p:nvSpPr>
        <p:spPr>
          <a:xfrm>
            <a:off x="111995" y="5201775"/>
            <a:ext cx="1746294" cy="185091"/>
          </a:xfrm>
          <a:prstGeom prst="borderCallout1">
            <a:avLst>
              <a:gd name="adj1" fmla="val -215847"/>
              <a:gd name="adj2" fmla="val 93336"/>
              <a:gd name="adj3" fmla="val -216755"/>
              <a:gd name="adj4" fmla="val 1133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Liriano</a:t>
            </a:r>
            <a:r>
              <a:rPr lang="en-US" sz="1200" dirty="0" smtClean="0">
                <a:solidFill>
                  <a:schemeClr val="tx1"/>
                </a:solidFill>
              </a:rPr>
              <a:t>: 43.4%</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84" y="4229830"/>
            <a:ext cx="1745205" cy="971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6403" y="3406428"/>
            <a:ext cx="1619501" cy="10804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6885" y="1322224"/>
            <a:ext cx="1602188" cy="9346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559" y="1828110"/>
            <a:ext cx="1621141" cy="1094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96654" y="712661"/>
            <a:ext cx="1607329" cy="10711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7804" y="1489630"/>
            <a:ext cx="1686381" cy="1185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1699" y="4484359"/>
            <a:ext cx="1427353" cy="1149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7747" y="3657079"/>
            <a:ext cx="1609153" cy="11070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292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750"/>
                                        <p:tgtEl>
                                          <p:spTgt spid="40"/>
                                        </p:tgtEl>
                                      </p:cBhvr>
                                    </p:animEffect>
                                    <p:anim calcmode="lin" valueType="num">
                                      <p:cBhvr>
                                        <p:cTn id="8" dur="750" fill="hold"/>
                                        <p:tgtEl>
                                          <p:spTgt spid="40"/>
                                        </p:tgtEl>
                                        <p:attrNameLst>
                                          <p:attrName>ppt_x</p:attrName>
                                        </p:attrNameLst>
                                      </p:cBhvr>
                                      <p:tavLst>
                                        <p:tav tm="0">
                                          <p:val>
                                            <p:strVal val="#ppt_x"/>
                                          </p:val>
                                        </p:tav>
                                        <p:tav tm="100000">
                                          <p:val>
                                            <p:strVal val="#ppt_x"/>
                                          </p:val>
                                        </p:tav>
                                      </p:tavLst>
                                    </p:anim>
                                    <p:anim calcmode="lin" valueType="num">
                                      <p:cBhvr>
                                        <p:cTn id="9" dur="75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750"/>
                                        <p:tgtEl>
                                          <p:spTgt spid="27"/>
                                        </p:tgtEl>
                                      </p:cBhvr>
                                    </p:animEffect>
                                    <p:anim calcmode="lin" valueType="num">
                                      <p:cBhvr>
                                        <p:cTn id="13" dur="750" fill="hold"/>
                                        <p:tgtEl>
                                          <p:spTgt spid="27"/>
                                        </p:tgtEl>
                                        <p:attrNameLst>
                                          <p:attrName>ppt_x</p:attrName>
                                        </p:attrNameLst>
                                      </p:cBhvr>
                                      <p:tavLst>
                                        <p:tav tm="0">
                                          <p:val>
                                            <p:strVal val="#ppt_x"/>
                                          </p:val>
                                        </p:tav>
                                        <p:tav tm="100000">
                                          <p:val>
                                            <p:strVal val="#ppt_x"/>
                                          </p:val>
                                        </p:tav>
                                      </p:tavLst>
                                    </p:anim>
                                    <p:anim calcmode="lin" valueType="num">
                                      <p:cBhvr>
                                        <p:cTn id="14" dur="750" fill="hold"/>
                                        <p:tgtEl>
                                          <p:spTgt spid="27"/>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750"/>
                                        <p:tgtEl>
                                          <p:spTgt spid="28"/>
                                        </p:tgtEl>
                                      </p:cBhvr>
                                    </p:animEffect>
                                    <p:anim calcmode="lin" valueType="num">
                                      <p:cBhvr>
                                        <p:cTn id="24" dur="750" fill="hold"/>
                                        <p:tgtEl>
                                          <p:spTgt spid="28"/>
                                        </p:tgtEl>
                                        <p:attrNameLst>
                                          <p:attrName>ppt_x</p:attrName>
                                        </p:attrNameLst>
                                      </p:cBhvr>
                                      <p:tavLst>
                                        <p:tav tm="0">
                                          <p:val>
                                            <p:strVal val="#ppt_x"/>
                                          </p:val>
                                        </p:tav>
                                        <p:tav tm="100000">
                                          <p:val>
                                            <p:strVal val="#ppt_x"/>
                                          </p:val>
                                        </p:tav>
                                      </p:tavLst>
                                    </p:anim>
                                    <p:anim calcmode="lin" valueType="num">
                                      <p:cBhvr>
                                        <p:cTn id="25" dur="750" fill="hold"/>
                                        <p:tgtEl>
                                          <p:spTgt spid="28"/>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750"/>
                                        <p:tgtEl>
                                          <p:spTgt spid="15"/>
                                        </p:tgtEl>
                                      </p:cBhvr>
                                    </p:animEffect>
                                    <p:anim calcmode="lin" valueType="num">
                                      <p:cBhvr>
                                        <p:cTn id="30" dur="750" fill="hold"/>
                                        <p:tgtEl>
                                          <p:spTgt spid="15"/>
                                        </p:tgtEl>
                                        <p:attrNameLst>
                                          <p:attrName>ppt_x</p:attrName>
                                        </p:attrNameLst>
                                      </p:cBhvr>
                                      <p:tavLst>
                                        <p:tav tm="0">
                                          <p:val>
                                            <p:strVal val="#ppt_x"/>
                                          </p:val>
                                        </p:tav>
                                        <p:tav tm="100000">
                                          <p:val>
                                            <p:strVal val="#ppt_x"/>
                                          </p:val>
                                        </p:tav>
                                      </p:tavLst>
                                    </p:anim>
                                    <p:anim calcmode="lin" valueType="num">
                                      <p:cBhvr>
                                        <p:cTn id="31" dur="75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750"/>
                                        <p:tgtEl>
                                          <p:spTgt spid="29"/>
                                        </p:tgtEl>
                                      </p:cBhvr>
                                    </p:animEffect>
                                    <p:anim calcmode="lin" valueType="num">
                                      <p:cBhvr>
                                        <p:cTn id="35" dur="750" fill="hold"/>
                                        <p:tgtEl>
                                          <p:spTgt spid="29"/>
                                        </p:tgtEl>
                                        <p:attrNameLst>
                                          <p:attrName>ppt_x</p:attrName>
                                        </p:attrNameLst>
                                      </p:cBhvr>
                                      <p:tavLst>
                                        <p:tav tm="0">
                                          <p:val>
                                            <p:strVal val="#ppt_x"/>
                                          </p:val>
                                        </p:tav>
                                        <p:tav tm="100000">
                                          <p:val>
                                            <p:strVal val="#ppt_x"/>
                                          </p:val>
                                        </p:tav>
                                      </p:tavLst>
                                    </p:anim>
                                    <p:anim calcmode="lin" valueType="num">
                                      <p:cBhvr>
                                        <p:cTn id="36" dur="750" fill="hold"/>
                                        <p:tgtEl>
                                          <p:spTgt spid="29"/>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750"/>
                                        <p:tgtEl>
                                          <p:spTgt spid="39"/>
                                        </p:tgtEl>
                                      </p:cBhvr>
                                    </p:animEffect>
                                    <p:anim calcmode="lin" valueType="num">
                                      <p:cBhvr>
                                        <p:cTn id="41" dur="750" fill="hold"/>
                                        <p:tgtEl>
                                          <p:spTgt spid="39"/>
                                        </p:tgtEl>
                                        <p:attrNameLst>
                                          <p:attrName>ppt_x</p:attrName>
                                        </p:attrNameLst>
                                      </p:cBhvr>
                                      <p:tavLst>
                                        <p:tav tm="0">
                                          <p:val>
                                            <p:strVal val="#ppt_x"/>
                                          </p:val>
                                        </p:tav>
                                        <p:tav tm="100000">
                                          <p:val>
                                            <p:strVal val="#ppt_x"/>
                                          </p:val>
                                        </p:tav>
                                      </p:tavLst>
                                    </p:anim>
                                    <p:anim calcmode="lin" valueType="num">
                                      <p:cBhvr>
                                        <p:cTn id="42" dur="750" fill="hold"/>
                                        <p:tgtEl>
                                          <p:spTgt spid="3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750"/>
                                        <p:tgtEl>
                                          <p:spTgt spid="26"/>
                                        </p:tgtEl>
                                      </p:cBhvr>
                                    </p:animEffect>
                                    <p:anim calcmode="lin" valueType="num">
                                      <p:cBhvr>
                                        <p:cTn id="46" dur="750" fill="hold"/>
                                        <p:tgtEl>
                                          <p:spTgt spid="26"/>
                                        </p:tgtEl>
                                        <p:attrNameLst>
                                          <p:attrName>ppt_x</p:attrName>
                                        </p:attrNameLst>
                                      </p:cBhvr>
                                      <p:tavLst>
                                        <p:tav tm="0">
                                          <p:val>
                                            <p:strVal val="#ppt_x"/>
                                          </p:val>
                                        </p:tav>
                                        <p:tav tm="100000">
                                          <p:val>
                                            <p:strVal val="#ppt_x"/>
                                          </p:val>
                                        </p:tav>
                                      </p:tavLst>
                                    </p:anim>
                                    <p:anim calcmode="lin" valueType="num">
                                      <p:cBhvr>
                                        <p:cTn id="47"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percentage of batters’ swings that resulted in a swing and miss</a:t>
            </a:r>
            <a:r>
              <a:rPr lang="en-US" sz="1800" dirty="0" smtClean="0"/>
              <a:t>.</a:t>
            </a:r>
          </a:p>
          <a:p>
            <a:pPr>
              <a:spcBef>
                <a:spcPts val="0"/>
              </a:spcBef>
            </a:pPr>
            <a:endParaRPr lang="en-US" sz="2000" dirty="0" smtClean="0"/>
          </a:p>
          <a:p>
            <a:pPr>
              <a:spcBef>
                <a:spcPts val="0"/>
              </a:spcBef>
            </a:pPr>
            <a:r>
              <a:rPr lang="en-US" sz="2000" b="1" dirty="0" smtClean="0"/>
              <a:t>Why it’s Important: </a:t>
            </a:r>
            <a:r>
              <a:rPr lang="en-US" sz="1800" dirty="0"/>
              <a:t>Miss rate gives us a solid idea for how unhittable a pitcher’s raw stuff is.</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While miss rate tells us how many times batters swung and missed per total </a:t>
            </a:r>
            <a:r>
              <a:rPr lang="en-US" sz="1800" dirty="0" smtClean="0"/>
              <a:t>number of </a:t>
            </a:r>
            <a:r>
              <a:rPr lang="en-US" sz="1800" dirty="0"/>
              <a:t>swings for a given pitcher, it doesn’t give us an idea for the total of number of pitches that batters swung and </a:t>
            </a:r>
            <a:r>
              <a:rPr lang="en-US" sz="1800" dirty="0" smtClean="0"/>
              <a:t>missed </a:t>
            </a:r>
            <a:r>
              <a:rPr lang="en-US" sz="1800" dirty="0"/>
              <a:t>at. Thus, it doesn’t necessarily give us a clear idea of how deceptive a pitcher is. It is more useful as an indication of how unhittable a pitcher’s raw stuff is. </a:t>
            </a:r>
          </a:p>
        </p:txBody>
      </p:sp>
    </p:spTree>
    <p:extLst>
      <p:ext uri="{BB962C8B-B14F-4D97-AF65-F5344CB8AC3E}">
        <p14:creationId xmlns:p14="http://schemas.microsoft.com/office/powerpoint/2010/main" val="27837425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0" y="1365698"/>
            <a:ext cx="161247" cy="4021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83157" y="1054330"/>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9566" y="1937772"/>
            <a:ext cx="1552574" cy="209498"/>
          </a:xfrm>
          <a:prstGeom prst="borderCallout1">
            <a:avLst>
              <a:gd name="adj1" fmla="val 378801"/>
              <a:gd name="adj2" fmla="val 92610"/>
              <a:gd name="adj3" fmla="val 378732"/>
              <a:gd name="adj4" fmla="val 118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Kluber</a:t>
            </a:r>
            <a:r>
              <a:rPr lang="en-US" sz="1200" dirty="0" smtClean="0">
                <a:solidFill>
                  <a:schemeClr val="tx1"/>
                </a:solidFill>
              </a:rPr>
              <a:t>: 28.1%</a:t>
            </a:r>
          </a:p>
        </p:txBody>
      </p:sp>
      <p:sp>
        <p:nvSpPr>
          <p:cNvPr id="23" name="Line Callout 1 22"/>
          <p:cNvSpPr/>
          <p:nvPr/>
        </p:nvSpPr>
        <p:spPr>
          <a:xfrm>
            <a:off x="2436467" y="3650374"/>
            <a:ext cx="1666723" cy="246780"/>
          </a:xfrm>
          <a:prstGeom prst="borderCallout1">
            <a:avLst>
              <a:gd name="adj1" fmla="val 610"/>
              <a:gd name="adj2" fmla="val 51220"/>
              <a:gd name="adj3" fmla="val -38950"/>
              <a:gd name="adj4" fmla="val 51077"/>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rPr>
              <a:t>Starter Average: 22.4%</a:t>
            </a:r>
          </a:p>
        </p:txBody>
      </p:sp>
      <p:sp>
        <p:nvSpPr>
          <p:cNvPr id="24" name="Line Callout 1 23"/>
          <p:cNvSpPr/>
          <p:nvPr/>
        </p:nvSpPr>
        <p:spPr>
          <a:xfrm>
            <a:off x="2394432" y="4395360"/>
            <a:ext cx="1602433" cy="209498"/>
          </a:xfrm>
          <a:prstGeom prst="borderCallout1">
            <a:avLst>
              <a:gd name="adj1" fmla="val 425561"/>
              <a:gd name="adj2" fmla="val -20621"/>
              <a:gd name="adj3" fmla="val 430039"/>
              <a:gd name="adj4" fmla="val 1868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Bartolo</a:t>
            </a:r>
            <a:r>
              <a:rPr lang="en-US" sz="1200" dirty="0" smtClean="0">
                <a:solidFill>
                  <a:schemeClr val="tx1"/>
                </a:solidFill>
              </a:rPr>
              <a:t> Colon: 13.6%</a:t>
            </a:r>
          </a:p>
        </p:txBody>
      </p:sp>
      <p:sp>
        <p:nvSpPr>
          <p:cNvPr id="25" name="Line Callout 1 24"/>
          <p:cNvSpPr/>
          <p:nvPr/>
        </p:nvSpPr>
        <p:spPr>
          <a:xfrm>
            <a:off x="289961" y="4384175"/>
            <a:ext cx="1556491" cy="209498"/>
          </a:xfrm>
          <a:prstGeom prst="borderCallout1">
            <a:avLst>
              <a:gd name="adj1" fmla="val -134502"/>
              <a:gd name="adj2" fmla="val 93107"/>
              <a:gd name="adj3" fmla="val -134647"/>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Ross Stripling: 20.2%</a:t>
            </a:r>
          </a:p>
        </p:txBody>
      </p:sp>
      <p:sp>
        <p:nvSpPr>
          <p:cNvPr id="26" name="Line Callout 1 25"/>
          <p:cNvSpPr/>
          <p:nvPr/>
        </p:nvSpPr>
        <p:spPr>
          <a:xfrm>
            <a:off x="4693992" y="1607293"/>
            <a:ext cx="1658532" cy="200847"/>
          </a:xfrm>
          <a:prstGeom prst="borderCallout1">
            <a:avLst>
              <a:gd name="adj1" fmla="val -111546"/>
              <a:gd name="adj2" fmla="val 130126"/>
              <a:gd name="adj3" fmla="val -200257"/>
              <a:gd name="adj4" fmla="val 9350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Dellin</a:t>
            </a:r>
            <a:r>
              <a:rPr lang="en-US" sz="1200" dirty="0" smtClean="0">
                <a:solidFill>
                  <a:schemeClr val="tx1"/>
                </a:solidFill>
              </a:rPr>
              <a:t> </a:t>
            </a:r>
            <a:r>
              <a:rPr lang="en-US" sz="1200" dirty="0" err="1" smtClean="0">
                <a:solidFill>
                  <a:schemeClr val="tx1"/>
                </a:solidFill>
              </a:rPr>
              <a:t>Betances</a:t>
            </a:r>
            <a:r>
              <a:rPr lang="en-US" sz="1200" dirty="0" smtClean="0">
                <a:solidFill>
                  <a:schemeClr val="tx1"/>
                </a:solidFill>
              </a:rPr>
              <a:t>: 41.1%</a:t>
            </a:r>
          </a:p>
        </p:txBody>
      </p:sp>
      <p:sp>
        <p:nvSpPr>
          <p:cNvPr id="27" name="Line Callout 1 26"/>
          <p:cNvSpPr/>
          <p:nvPr/>
        </p:nvSpPr>
        <p:spPr>
          <a:xfrm>
            <a:off x="4831607" y="3937467"/>
            <a:ext cx="1675737" cy="225576"/>
          </a:xfrm>
          <a:prstGeom prst="borderCallout1">
            <a:avLst>
              <a:gd name="adj1" fmla="val -205643"/>
              <a:gd name="adj2" fmla="val 124790"/>
              <a:gd name="adj3" fmla="val -206037"/>
              <a:gd name="adj4" fmla="val 9234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Pat </a:t>
            </a:r>
            <a:r>
              <a:rPr lang="en-US" sz="1200" dirty="0" err="1" smtClean="0">
                <a:solidFill>
                  <a:schemeClr val="tx1"/>
                </a:solidFill>
              </a:rPr>
              <a:t>Neshek</a:t>
            </a:r>
            <a:r>
              <a:rPr lang="en-US" sz="1200" dirty="0" smtClean="0">
                <a:solidFill>
                  <a:schemeClr val="tx1"/>
                </a:solidFill>
              </a:rPr>
              <a:t>: 23.1%</a:t>
            </a:r>
          </a:p>
        </p:txBody>
      </p:sp>
      <p:sp>
        <p:nvSpPr>
          <p:cNvPr id="28" name="Line Callout 1 27"/>
          <p:cNvSpPr/>
          <p:nvPr/>
        </p:nvSpPr>
        <p:spPr>
          <a:xfrm>
            <a:off x="7165045" y="3788592"/>
            <a:ext cx="1660838" cy="297516"/>
          </a:xfrm>
          <a:prstGeom prst="borderCallout1">
            <a:avLst>
              <a:gd name="adj1" fmla="val 292641"/>
              <a:gd name="adj2" fmla="val -19999"/>
              <a:gd name="adj3" fmla="val 292573"/>
              <a:gd name="adj4" fmla="val 2232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Javier Lopez: 16.2%</a:t>
            </a:r>
          </a:p>
        </p:txBody>
      </p:sp>
      <p:sp>
        <p:nvSpPr>
          <p:cNvPr id="29" name="Line Callout 1 28"/>
          <p:cNvSpPr/>
          <p:nvPr/>
        </p:nvSpPr>
        <p:spPr>
          <a:xfrm>
            <a:off x="7254364" y="1545782"/>
            <a:ext cx="1512103" cy="259029"/>
          </a:xfrm>
          <a:prstGeom prst="borderCallout1">
            <a:avLst>
              <a:gd name="adj1" fmla="val 296866"/>
              <a:gd name="adj2" fmla="val -26723"/>
              <a:gd name="adj3" fmla="val 297746"/>
              <a:gd name="adj4" fmla="val 32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Cody Allen: 31.2%</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Miss%: Miss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23.6%</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364417" y="709536"/>
            <a:ext cx="1143000" cy="369332"/>
          </a:xfrm>
          <a:prstGeom prst="rect">
            <a:avLst/>
          </a:prstGeom>
          <a:noFill/>
        </p:spPr>
        <p:txBody>
          <a:bodyPr wrap="square" rtlCol="0">
            <a:spAutoFit/>
          </a:bodyPr>
          <a:lstStyle/>
          <a:p>
            <a:r>
              <a:rPr lang="en-US" dirty="0" smtClean="0"/>
              <a:t>Relievers</a:t>
            </a:r>
            <a:endParaRPr lang="en-US" dirty="0"/>
          </a:p>
        </p:txBody>
      </p:sp>
      <p:sp>
        <p:nvSpPr>
          <p:cNvPr id="34" name="Line Callout 1 33"/>
          <p:cNvSpPr/>
          <p:nvPr/>
        </p:nvSpPr>
        <p:spPr>
          <a:xfrm>
            <a:off x="4426060" y="2541712"/>
            <a:ext cx="1822474" cy="209498"/>
          </a:xfrm>
          <a:prstGeom prst="borderCallout1">
            <a:avLst>
              <a:gd name="adj1" fmla="val 194152"/>
              <a:gd name="adj2" fmla="val 51628"/>
              <a:gd name="adj3" fmla="val 104342"/>
              <a:gd name="adj4" fmla="val 51357"/>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000"/>
                </a:solidFill>
              </a:rPr>
              <a:t>Reliever Average: 25.5%</a:t>
            </a:r>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23.6%</a:t>
            </a:r>
            <a:endParaRPr lang="en-US" sz="1200" b="1" dirty="0"/>
          </a:p>
        </p:txBody>
      </p:sp>
      <p:cxnSp>
        <p:nvCxnSpPr>
          <p:cNvPr id="42" name="Straight Connector 41"/>
          <p:cNvCxnSpPr/>
          <p:nvPr/>
        </p:nvCxnSpPr>
        <p:spPr>
          <a:xfrm>
            <a:off x="76173" y="3564990"/>
            <a:ext cx="8947755"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173" y="2942470"/>
            <a:ext cx="8947755"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2413528" y="2583113"/>
            <a:ext cx="1552574" cy="209498"/>
          </a:xfrm>
          <a:prstGeom prst="borderCallout1">
            <a:avLst>
              <a:gd name="adj1" fmla="val -198615"/>
              <a:gd name="adj2" fmla="val -22114"/>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a:t>
            </a:r>
            <a:r>
              <a:rPr lang="en-US" sz="1200" dirty="0" err="1" smtClean="0">
                <a:solidFill>
                  <a:schemeClr val="tx1"/>
                </a:solidFill>
              </a:rPr>
              <a:t>Scherzer</a:t>
            </a:r>
            <a:r>
              <a:rPr lang="en-US" sz="1200" dirty="0" smtClean="0">
                <a:solidFill>
                  <a:schemeClr val="tx1"/>
                </a:solidFill>
              </a:rPr>
              <a:t>: 32.4%</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6213" y="1598510"/>
            <a:ext cx="1491177" cy="994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768" y="2155783"/>
            <a:ext cx="1298978" cy="874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12" y="3530981"/>
            <a:ext cx="1516789" cy="853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2109" y="4617006"/>
            <a:ext cx="1459387" cy="990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9136" y="683237"/>
            <a:ext cx="1668245" cy="9386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4364" y="1813949"/>
            <a:ext cx="1512103" cy="10469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4062" y="3053082"/>
            <a:ext cx="1684543" cy="8843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23065" y="4086108"/>
            <a:ext cx="1534388" cy="971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6908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50"/>
                                        <p:tgtEl>
                                          <p:spTgt spid="43"/>
                                        </p:tgtEl>
                                      </p:cBhvr>
                                    </p:animEffect>
                                    <p:anim calcmode="lin" valueType="num">
                                      <p:cBhvr>
                                        <p:cTn id="20" dur="750" fill="hold"/>
                                        <p:tgtEl>
                                          <p:spTgt spid="43"/>
                                        </p:tgtEl>
                                        <p:attrNameLst>
                                          <p:attrName>ppt_x</p:attrName>
                                        </p:attrNameLst>
                                      </p:cBhvr>
                                      <p:tavLst>
                                        <p:tav tm="0">
                                          <p:val>
                                            <p:strVal val="#ppt_x"/>
                                          </p:val>
                                        </p:tav>
                                        <p:tav tm="100000">
                                          <p:val>
                                            <p:strVal val="#ppt_x"/>
                                          </p:val>
                                        </p:tav>
                                      </p:tavLst>
                                    </p:anim>
                                    <p:anim calcmode="lin" valueType="num">
                                      <p:cBhvr>
                                        <p:cTn id="21" dur="75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750"/>
                                        <p:tgtEl>
                                          <p:spTgt spid="16"/>
                                        </p:tgtEl>
                                      </p:cBhvr>
                                    </p:animEffect>
                                    <p:anim calcmode="lin" valueType="num">
                                      <p:cBhvr>
                                        <p:cTn id="32" dur="750" fill="hold"/>
                                        <p:tgtEl>
                                          <p:spTgt spid="16"/>
                                        </p:tgtEl>
                                        <p:attrNameLst>
                                          <p:attrName>ppt_x</p:attrName>
                                        </p:attrNameLst>
                                      </p:cBhvr>
                                      <p:tavLst>
                                        <p:tav tm="0">
                                          <p:val>
                                            <p:strVal val="#ppt_x"/>
                                          </p:val>
                                        </p:tav>
                                        <p:tav tm="100000">
                                          <p:val>
                                            <p:strVal val="#ppt_x"/>
                                          </p:val>
                                        </p:tav>
                                      </p:tavLst>
                                    </p:anim>
                                    <p:anim calcmode="lin" valueType="num">
                                      <p:cBhvr>
                                        <p:cTn id="33" dur="750" fill="hold"/>
                                        <p:tgtEl>
                                          <p:spTgt spid="1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750"/>
                                        <p:tgtEl>
                                          <p:spTgt spid="15"/>
                                        </p:tgtEl>
                                      </p:cBhvr>
                                    </p:animEffect>
                                    <p:anim calcmode="lin" valueType="num">
                                      <p:cBhvr>
                                        <p:cTn id="43" dur="750" fill="hold"/>
                                        <p:tgtEl>
                                          <p:spTgt spid="15"/>
                                        </p:tgtEl>
                                        <p:attrNameLst>
                                          <p:attrName>ppt_x</p:attrName>
                                        </p:attrNameLst>
                                      </p:cBhvr>
                                      <p:tavLst>
                                        <p:tav tm="0">
                                          <p:val>
                                            <p:strVal val="#ppt_x"/>
                                          </p:val>
                                        </p:tav>
                                        <p:tav tm="100000">
                                          <p:val>
                                            <p:strVal val="#ppt_x"/>
                                          </p:val>
                                        </p:tav>
                                      </p:tavLst>
                                    </p:anim>
                                    <p:anim calcmode="lin" valueType="num">
                                      <p:cBhvr>
                                        <p:cTn id="44" dur="75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750"/>
                                        <p:tgtEl>
                                          <p:spTgt spid="27"/>
                                        </p:tgtEl>
                                      </p:cBhvr>
                                    </p:animEffect>
                                    <p:anim calcmode="lin" valueType="num">
                                      <p:cBhvr>
                                        <p:cTn id="48" dur="750" fill="hold"/>
                                        <p:tgtEl>
                                          <p:spTgt spid="27"/>
                                        </p:tgtEl>
                                        <p:attrNameLst>
                                          <p:attrName>ppt_x</p:attrName>
                                        </p:attrNameLst>
                                      </p:cBhvr>
                                      <p:tavLst>
                                        <p:tav tm="0">
                                          <p:val>
                                            <p:strVal val="#ppt_x"/>
                                          </p:val>
                                        </p:tav>
                                        <p:tav tm="100000">
                                          <p:val>
                                            <p:strVal val="#ppt_x"/>
                                          </p:val>
                                        </p:tav>
                                      </p:tavLst>
                                    </p:anim>
                                    <p:anim calcmode="lin" valueType="num">
                                      <p:cBhvr>
                                        <p:cTn id="49" dur="750" fill="hold"/>
                                        <p:tgtEl>
                                          <p:spTgt spid="27"/>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750"/>
                                        <p:tgtEl>
                                          <p:spTgt spid="8"/>
                                        </p:tgtEl>
                                      </p:cBhvr>
                                    </p:animEffect>
                                    <p:anim calcmode="lin" valueType="num">
                                      <p:cBhvr>
                                        <p:cTn id="54" dur="750" fill="hold"/>
                                        <p:tgtEl>
                                          <p:spTgt spid="8"/>
                                        </p:tgtEl>
                                        <p:attrNameLst>
                                          <p:attrName>ppt_x</p:attrName>
                                        </p:attrNameLst>
                                      </p:cBhvr>
                                      <p:tavLst>
                                        <p:tav tm="0">
                                          <p:val>
                                            <p:strVal val="#ppt_x"/>
                                          </p:val>
                                        </p:tav>
                                        <p:tav tm="100000">
                                          <p:val>
                                            <p:strVal val="#ppt_x"/>
                                          </p:val>
                                        </p:tav>
                                      </p:tavLst>
                                    </p:anim>
                                    <p:anim calcmode="lin" valueType="num">
                                      <p:cBhvr>
                                        <p:cTn id="55" dur="750" fill="hold"/>
                                        <p:tgtEl>
                                          <p:spTgt spid="8"/>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750"/>
                                        <p:tgtEl>
                                          <p:spTgt spid="29"/>
                                        </p:tgtEl>
                                      </p:cBhvr>
                                    </p:animEffect>
                                    <p:anim calcmode="lin" valueType="num">
                                      <p:cBhvr>
                                        <p:cTn id="59" dur="750" fill="hold"/>
                                        <p:tgtEl>
                                          <p:spTgt spid="29"/>
                                        </p:tgtEl>
                                        <p:attrNameLst>
                                          <p:attrName>ppt_x</p:attrName>
                                        </p:attrNameLst>
                                      </p:cBhvr>
                                      <p:tavLst>
                                        <p:tav tm="0">
                                          <p:val>
                                            <p:strVal val="#ppt_x"/>
                                          </p:val>
                                        </p:tav>
                                        <p:tav tm="100000">
                                          <p:val>
                                            <p:strVal val="#ppt_x"/>
                                          </p:val>
                                        </p:tav>
                                      </p:tavLst>
                                    </p:anim>
                                    <p:anim calcmode="lin" valueType="num">
                                      <p:cBhvr>
                                        <p:cTn id="60" dur="750" fill="hold"/>
                                        <p:tgtEl>
                                          <p:spTgt spid="29"/>
                                        </p:tgtEl>
                                        <p:attrNameLst>
                                          <p:attrName>ppt_y</p:attrName>
                                        </p:attrNameLst>
                                      </p:cBhvr>
                                      <p:tavLst>
                                        <p:tav tm="0">
                                          <p:val>
                                            <p:strVal val="#ppt_y+.1"/>
                                          </p:val>
                                        </p:tav>
                                        <p:tav tm="100000">
                                          <p:val>
                                            <p:strVal val="#ppt_y"/>
                                          </p:val>
                                        </p:tav>
                                      </p:tavLst>
                                    </p:anim>
                                  </p:childTnLst>
                                </p:cTn>
                              </p:par>
                            </p:childTnLst>
                          </p:cTn>
                        </p:par>
                        <p:par>
                          <p:cTn id="61" fill="hold">
                            <p:stCondLst>
                              <p:cond delay="2250"/>
                            </p:stCondLst>
                            <p:childTnLst>
                              <p:par>
                                <p:cTn id="62" presetID="42" presetClass="entr" presetSubtype="0"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750"/>
                                        <p:tgtEl>
                                          <p:spTgt spid="7"/>
                                        </p:tgtEl>
                                      </p:cBhvr>
                                    </p:animEffect>
                                    <p:anim calcmode="lin" valueType="num">
                                      <p:cBhvr>
                                        <p:cTn id="65" dur="750" fill="hold"/>
                                        <p:tgtEl>
                                          <p:spTgt spid="7"/>
                                        </p:tgtEl>
                                        <p:attrNameLst>
                                          <p:attrName>ppt_x</p:attrName>
                                        </p:attrNameLst>
                                      </p:cBhvr>
                                      <p:tavLst>
                                        <p:tav tm="0">
                                          <p:val>
                                            <p:strVal val="#ppt_x"/>
                                          </p:val>
                                        </p:tav>
                                        <p:tav tm="100000">
                                          <p:val>
                                            <p:strVal val="#ppt_x"/>
                                          </p:val>
                                        </p:tav>
                                      </p:tavLst>
                                    </p:anim>
                                    <p:anim calcmode="lin" valueType="num">
                                      <p:cBhvr>
                                        <p:cTn id="66" dur="750" fill="hold"/>
                                        <p:tgtEl>
                                          <p:spTgt spid="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750"/>
                                        <p:tgtEl>
                                          <p:spTgt spid="26"/>
                                        </p:tgtEl>
                                      </p:cBhvr>
                                    </p:animEffect>
                                    <p:anim calcmode="lin" valueType="num">
                                      <p:cBhvr>
                                        <p:cTn id="70" dur="750" fill="hold"/>
                                        <p:tgtEl>
                                          <p:spTgt spid="26"/>
                                        </p:tgtEl>
                                        <p:attrNameLst>
                                          <p:attrName>ppt_x</p:attrName>
                                        </p:attrNameLst>
                                      </p:cBhvr>
                                      <p:tavLst>
                                        <p:tav tm="0">
                                          <p:val>
                                            <p:strVal val="#ppt_x"/>
                                          </p:val>
                                        </p:tav>
                                        <p:tav tm="100000">
                                          <p:val>
                                            <p:strVal val="#ppt_x"/>
                                          </p:val>
                                        </p:tav>
                                      </p:tavLst>
                                    </p:anim>
                                    <p:anim calcmode="lin" valueType="num">
                                      <p:cBhvr>
                                        <p:cTn id="71"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0" y="1365698"/>
            <a:ext cx="161247" cy="40211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604397" y="1054505"/>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9566" y="1937772"/>
            <a:ext cx="1552574" cy="209498"/>
          </a:xfrm>
          <a:prstGeom prst="borderCallout1">
            <a:avLst>
              <a:gd name="adj1" fmla="val 378801"/>
              <a:gd name="adj2" fmla="val 92610"/>
              <a:gd name="adj3" fmla="val 378732"/>
              <a:gd name="adj4" fmla="val 118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Kluber</a:t>
            </a:r>
            <a:r>
              <a:rPr lang="en-US" sz="1200" dirty="0" smtClean="0">
                <a:solidFill>
                  <a:schemeClr val="tx1"/>
                </a:solidFill>
              </a:rPr>
              <a:t>: 28.1%</a:t>
            </a:r>
          </a:p>
        </p:txBody>
      </p:sp>
      <p:sp>
        <p:nvSpPr>
          <p:cNvPr id="24" name="Line Callout 1 23"/>
          <p:cNvSpPr/>
          <p:nvPr/>
        </p:nvSpPr>
        <p:spPr>
          <a:xfrm>
            <a:off x="2394432" y="4395360"/>
            <a:ext cx="1602433" cy="209498"/>
          </a:xfrm>
          <a:prstGeom prst="borderCallout1">
            <a:avLst>
              <a:gd name="adj1" fmla="val 425561"/>
              <a:gd name="adj2" fmla="val -20621"/>
              <a:gd name="adj3" fmla="val 430039"/>
              <a:gd name="adj4" fmla="val 1868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Bartolo</a:t>
            </a:r>
            <a:r>
              <a:rPr lang="en-US" sz="1200" dirty="0" smtClean="0">
                <a:solidFill>
                  <a:schemeClr val="tx1"/>
                </a:solidFill>
              </a:rPr>
              <a:t> Colon: 13.6%</a:t>
            </a:r>
          </a:p>
        </p:txBody>
      </p:sp>
      <p:sp>
        <p:nvSpPr>
          <p:cNvPr id="25" name="Line Callout 1 24"/>
          <p:cNvSpPr/>
          <p:nvPr/>
        </p:nvSpPr>
        <p:spPr>
          <a:xfrm>
            <a:off x="289961" y="4384175"/>
            <a:ext cx="1556491" cy="209498"/>
          </a:xfrm>
          <a:prstGeom prst="borderCallout1">
            <a:avLst>
              <a:gd name="adj1" fmla="val -134502"/>
              <a:gd name="adj2" fmla="val 93107"/>
              <a:gd name="adj3" fmla="val -134647"/>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Ross Stripling: 20.2%</a:t>
            </a:r>
          </a:p>
        </p:txBody>
      </p:sp>
      <p:sp>
        <p:nvSpPr>
          <p:cNvPr id="26" name="Line Callout 1 25"/>
          <p:cNvSpPr/>
          <p:nvPr/>
        </p:nvSpPr>
        <p:spPr>
          <a:xfrm>
            <a:off x="4750120" y="3015896"/>
            <a:ext cx="1726516" cy="179491"/>
          </a:xfrm>
          <a:prstGeom prst="borderCallout1">
            <a:avLst>
              <a:gd name="adj1" fmla="val -134924"/>
              <a:gd name="adj2" fmla="val 123027"/>
              <a:gd name="adj3" fmla="val -200257"/>
              <a:gd name="adj4" fmla="val 9350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Julio </a:t>
            </a:r>
            <a:r>
              <a:rPr lang="en-US" sz="1200" dirty="0" err="1" smtClean="0">
                <a:solidFill>
                  <a:schemeClr val="tx1"/>
                </a:solidFill>
              </a:rPr>
              <a:t>Urias</a:t>
            </a:r>
            <a:r>
              <a:rPr lang="en-US" sz="1200" dirty="0" smtClean="0">
                <a:solidFill>
                  <a:schemeClr val="tx1"/>
                </a:solidFill>
              </a:rPr>
              <a:t>: 28.8% (AAA)</a:t>
            </a:r>
          </a:p>
        </p:txBody>
      </p:sp>
      <p:sp>
        <p:nvSpPr>
          <p:cNvPr id="27" name="Line Callout 1 26"/>
          <p:cNvSpPr/>
          <p:nvPr/>
        </p:nvSpPr>
        <p:spPr>
          <a:xfrm>
            <a:off x="7133243" y="4321110"/>
            <a:ext cx="1828563" cy="240637"/>
          </a:xfrm>
          <a:prstGeom prst="borderCallout1">
            <a:avLst>
              <a:gd name="adj1" fmla="val -176084"/>
              <a:gd name="adj2" fmla="val 12814"/>
              <a:gd name="adj3" fmla="val -274389"/>
              <a:gd name="adj4" fmla="val -1456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Chase De Jong: 22.4 (AA)</a:t>
            </a:r>
          </a:p>
        </p:txBody>
      </p:sp>
      <p:sp>
        <p:nvSpPr>
          <p:cNvPr id="28" name="Line Callout 1 27"/>
          <p:cNvSpPr/>
          <p:nvPr/>
        </p:nvSpPr>
        <p:spPr>
          <a:xfrm>
            <a:off x="4507617" y="4474708"/>
            <a:ext cx="1821670" cy="237930"/>
          </a:xfrm>
          <a:prstGeom prst="borderCallout1">
            <a:avLst>
              <a:gd name="adj1" fmla="val -195758"/>
              <a:gd name="adj2" fmla="val 85098"/>
              <a:gd name="adj3" fmla="val -191824"/>
              <a:gd name="adj4" fmla="val 12742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Imani Abdullah: 21.4% (A)</a:t>
            </a:r>
          </a:p>
        </p:txBody>
      </p:sp>
      <p:sp>
        <p:nvSpPr>
          <p:cNvPr id="29" name="Line Callout 1 28"/>
          <p:cNvSpPr/>
          <p:nvPr/>
        </p:nvSpPr>
        <p:spPr>
          <a:xfrm>
            <a:off x="7151497" y="1519987"/>
            <a:ext cx="1792058" cy="268920"/>
          </a:xfrm>
          <a:prstGeom prst="borderCallout1">
            <a:avLst>
              <a:gd name="adj1" fmla="val 289782"/>
              <a:gd name="adj2" fmla="val -15561"/>
              <a:gd name="adj3" fmla="val 287120"/>
              <a:gd name="adj4" fmla="val 2739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Yadier</a:t>
            </a:r>
            <a:r>
              <a:rPr lang="en-US" sz="1200" dirty="0" smtClean="0">
                <a:solidFill>
                  <a:schemeClr val="tx1"/>
                </a:solidFill>
              </a:rPr>
              <a:t> Alvarez: 31.8% (A)</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Miss%: Miss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23.6%</a:t>
            </a:r>
            <a:endParaRPr lang="en-US" sz="1200" b="1" dirty="0"/>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23.6%</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2413528" y="2583113"/>
            <a:ext cx="1552574" cy="209498"/>
          </a:xfrm>
          <a:prstGeom prst="borderCallout1">
            <a:avLst>
              <a:gd name="adj1" fmla="val -198615"/>
              <a:gd name="adj2" fmla="val -22114"/>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a:t>
            </a:r>
            <a:r>
              <a:rPr lang="en-US" sz="1200" dirty="0" err="1" smtClean="0">
                <a:solidFill>
                  <a:schemeClr val="tx1"/>
                </a:solidFill>
              </a:rPr>
              <a:t>Scherzer</a:t>
            </a:r>
            <a:r>
              <a:rPr lang="en-US" sz="1200" dirty="0" smtClean="0">
                <a:solidFill>
                  <a:schemeClr val="tx1"/>
                </a:solidFill>
              </a:rPr>
              <a:t>: 32.4%</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6213" y="1598510"/>
            <a:ext cx="1491177" cy="9946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768" y="2155783"/>
            <a:ext cx="1298978" cy="8746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12" y="3530981"/>
            <a:ext cx="1516789" cy="853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2109" y="4617006"/>
            <a:ext cx="1459387" cy="990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31871" y="1802986"/>
            <a:ext cx="1631310" cy="917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31607" y="2140358"/>
            <a:ext cx="1563543" cy="879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69430" y="3449171"/>
            <a:ext cx="1556187" cy="87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98545" y="3548258"/>
            <a:ext cx="1636945" cy="920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5661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750"/>
                                        <p:tgtEl>
                                          <p:spTgt spid="38"/>
                                        </p:tgtEl>
                                      </p:cBhvr>
                                    </p:animEffect>
                                    <p:anim calcmode="lin" valueType="num">
                                      <p:cBhvr>
                                        <p:cTn id="19" dur="750" fill="hold"/>
                                        <p:tgtEl>
                                          <p:spTgt spid="38"/>
                                        </p:tgtEl>
                                        <p:attrNameLst>
                                          <p:attrName>ppt_x</p:attrName>
                                        </p:attrNameLst>
                                      </p:cBhvr>
                                      <p:tavLst>
                                        <p:tav tm="0">
                                          <p:val>
                                            <p:strVal val="#ppt_x"/>
                                          </p:val>
                                        </p:tav>
                                        <p:tav tm="100000">
                                          <p:val>
                                            <p:strVal val="#ppt_x"/>
                                          </p:val>
                                        </p:tav>
                                      </p:tavLst>
                                    </p:anim>
                                    <p:anim calcmode="lin" valueType="num">
                                      <p:cBhvr>
                                        <p:cTn id="20" dur="75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anim calcmode="lin" valueType="num">
                                      <p:cBhvr>
                                        <p:cTn id="30" dur="750" fill="hold"/>
                                        <p:tgtEl>
                                          <p:spTgt spid="3"/>
                                        </p:tgtEl>
                                        <p:attrNameLst>
                                          <p:attrName>ppt_x</p:attrName>
                                        </p:attrNameLst>
                                      </p:cBhvr>
                                      <p:tavLst>
                                        <p:tav tm="0">
                                          <p:val>
                                            <p:strVal val="#ppt_x"/>
                                          </p:val>
                                        </p:tav>
                                        <p:tav tm="100000">
                                          <p:val>
                                            <p:strVal val="#ppt_x"/>
                                          </p:val>
                                        </p:tav>
                                      </p:tavLst>
                                    </p:anim>
                                    <p:anim calcmode="lin" valueType="num">
                                      <p:cBhvr>
                                        <p:cTn id="31" dur="75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anim calcmode="lin" valueType="num">
                                      <p:cBhvr>
                                        <p:cTn id="41" dur="750" fill="hold"/>
                                        <p:tgtEl>
                                          <p:spTgt spid="35"/>
                                        </p:tgtEl>
                                        <p:attrNameLst>
                                          <p:attrName>ppt_x</p:attrName>
                                        </p:attrNameLst>
                                      </p:cBhvr>
                                      <p:tavLst>
                                        <p:tav tm="0">
                                          <p:val>
                                            <p:strVal val="#ppt_x"/>
                                          </p:val>
                                        </p:tav>
                                        <p:tav tm="100000">
                                          <p:val>
                                            <p:strVal val="#ppt_x"/>
                                          </p:val>
                                        </p:tav>
                                      </p:tavLst>
                                    </p:anim>
                                    <p:anim calcmode="lin" valueType="num">
                                      <p:cBhvr>
                                        <p:cTn id="42" dur="750" fill="hold"/>
                                        <p:tgtEl>
                                          <p:spTgt spid="3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SwStrk</a:t>
            </a:r>
            <a:r>
              <a:rPr lang="en-US" dirty="0" smtClean="0"/>
              <a:t>%</a:t>
            </a:r>
            <a:endParaRPr lang="en-US" dirty="0"/>
          </a:p>
        </p:txBody>
      </p:sp>
      <p:sp>
        <p:nvSpPr>
          <p:cNvPr id="3" name="Content Placeholder 2"/>
          <p:cNvSpPr>
            <a:spLocks noGrp="1"/>
          </p:cNvSpPr>
          <p:nvPr>
            <p:ph idx="1"/>
          </p:nvPr>
        </p:nvSpPr>
        <p:spPr>
          <a:xfrm>
            <a:off x="457200" y="1219200"/>
            <a:ext cx="8229600" cy="4525963"/>
          </a:xfrm>
        </p:spPr>
        <p:txBody>
          <a:bodyPr>
            <a:normAutofit/>
          </a:bodyPr>
          <a:lstStyle/>
          <a:p>
            <a:pPr>
              <a:spcBef>
                <a:spcPts val="0"/>
              </a:spcBef>
            </a:pPr>
            <a:r>
              <a:rPr lang="en-US" sz="2000" b="1" dirty="0" smtClean="0"/>
              <a:t>Description</a:t>
            </a:r>
            <a:r>
              <a:rPr lang="en-US" sz="2000" b="1" dirty="0"/>
              <a:t>: </a:t>
            </a:r>
            <a:r>
              <a:rPr lang="en-US" sz="1800" dirty="0"/>
              <a:t>The percentage of total pitches that resulted in a swing and miss. </a:t>
            </a:r>
            <a:endParaRPr lang="en-US" sz="1800" dirty="0" smtClean="0"/>
          </a:p>
          <a:p>
            <a:pPr>
              <a:spcBef>
                <a:spcPts val="0"/>
              </a:spcBef>
            </a:pPr>
            <a:endParaRPr lang="en-US" sz="1800" dirty="0" smtClean="0"/>
          </a:p>
          <a:p>
            <a:pPr>
              <a:spcBef>
                <a:spcPts val="0"/>
              </a:spcBef>
            </a:pPr>
            <a:r>
              <a:rPr lang="en-US" sz="2000" b="1" dirty="0" smtClean="0"/>
              <a:t>Why it’s Important: </a:t>
            </a:r>
            <a:r>
              <a:rPr lang="en-US" sz="1800" dirty="0" smtClean="0"/>
              <a:t>Swinging Strike% </a:t>
            </a:r>
            <a:r>
              <a:rPr lang="en-US" sz="1800" dirty="0"/>
              <a:t>gives us a very solid general idea of how difficult to hit and deceptive a given pitcher’s stuff is.</a:t>
            </a:r>
            <a:endParaRPr lang="en-US" sz="1800" dirty="0" smtClean="0"/>
          </a:p>
          <a:p>
            <a:pPr>
              <a:spcBef>
                <a:spcPts val="0"/>
              </a:spcBef>
            </a:pPr>
            <a:endParaRPr lang="en-US" sz="1800" dirty="0"/>
          </a:p>
          <a:p>
            <a:pPr>
              <a:spcBef>
                <a:spcPts val="0"/>
              </a:spcBef>
            </a:pPr>
            <a:r>
              <a:rPr lang="en-US" sz="2000" b="1" dirty="0" smtClean="0"/>
              <a:t>Why it Doesn’t Tell Us the Whole Picture</a:t>
            </a:r>
            <a:r>
              <a:rPr lang="en-US" sz="2000" b="1" dirty="0"/>
              <a:t>: </a:t>
            </a:r>
            <a:r>
              <a:rPr lang="en-US" sz="1600" dirty="0"/>
              <a:t>Swinging Strike percentage gives us a very good idea for how good a pitcher’s general stuff is. However, it doesn’t necessarily isolate the leading reason as much as other metrics might. For example, miss rate (also called whiff rate) might be more a more useful metric if you’re looking to get an idea for how good a pitcher’s raw stuff </a:t>
            </a:r>
            <a:r>
              <a:rPr lang="en-US" sz="1600" dirty="0" smtClean="0"/>
              <a:t>is (miss rate measures swings and misses over swings instead of total pitches. It’s more indicative of a pitcher’s raw stuff because it measures the percentage a given player swung and missed after deciding to swing). And chase </a:t>
            </a:r>
            <a:r>
              <a:rPr lang="en-US" sz="1600" dirty="0"/>
              <a:t>rate might be a more useful metric if you’re looking to get an idea for how deceptive a given pitcher </a:t>
            </a:r>
            <a:r>
              <a:rPr lang="en-US" sz="1600" dirty="0" smtClean="0"/>
              <a:t>is (because it measures how often a given batter swung at pitches outside of the zone, it can be indicative of a pitcher’s ability to cause guys to chase). </a:t>
            </a:r>
            <a:r>
              <a:rPr lang="en-US" sz="1600" dirty="0" err="1"/>
              <a:t>SwStr</a:t>
            </a:r>
            <a:r>
              <a:rPr lang="en-US" sz="1600" dirty="0"/>
              <a:t>% is a more general and comprehensive blend of the two. </a:t>
            </a:r>
          </a:p>
        </p:txBody>
      </p:sp>
    </p:spTree>
    <p:extLst>
      <p:ext uri="{BB962C8B-B14F-4D97-AF65-F5344CB8AC3E}">
        <p14:creationId xmlns:p14="http://schemas.microsoft.com/office/powerpoint/2010/main" val="31571764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135380" y="1967576"/>
            <a:ext cx="1701310" cy="213169"/>
          </a:xfrm>
          <a:prstGeom prst="borderCallout1">
            <a:avLst>
              <a:gd name="adj1" fmla="val 351991"/>
              <a:gd name="adj2" fmla="val 78054"/>
              <a:gd name="adj3" fmla="val 347453"/>
              <a:gd name="adj4" fmla="val 11291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Justin </a:t>
            </a:r>
            <a:r>
              <a:rPr lang="en-US" sz="1200" dirty="0" err="1" smtClean="0">
                <a:solidFill>
                  <a:schemeClr val="tx1"/>
                </a:solidFill>
              </a:rPr>
              <a:t>Verlander</a:t>
            </a:r>
            <a:r>
              <a:rPr lang="en-US" sz="1200" dirty="0" smtClean="0">
                <a:solidFill>
                  <a:schemeClr val="tx1"/>
                </a:solidFill>
              </a:rPr>
              <a:t>: 13.5%</a:t>
            </a:r>
          </a:p>
        </p:txBody>
      </p:sp>
      <p:sp>
        <p:nvSpPr>
          <p:cNvPr id="23" name="Line Callout 1 22"/>
          <p:cNvSpPr/>
          <p:nvPr/>
        </p:nvSpPr>
        <p:spPr>
          <a:xfrm>
            <a:off x="2290545" y="3595652"/>
            <a:ext cx="1666723" cy="246780"/>
          </a:xfrm>
          <a:prstGeom prst="borderCallout1">
            <a:avLst>
              <a:gd name="adj1" fmla="val 610"/>
              <a:gd name="adj2" fmla="val 51220"/>
              <a:gd name="adj3" fmla="val -38950"/>
              <a:gd name="adj4" fmla="val 51077"/>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rPr>
              <a:t>Starter Average: 10.4%</a:t>
            </a:r>
          </a:p>
        </p:txBody>
      </p:sp>
      <p:sp>
        <p:nvSpPr>
          <p:cNvPr id="24" name="Line Callout 1 23"/>
          <p:cNvSpPr/>
          <p:nvPr/>
        </p:nvSpPr>
        <p:spPr>
          <a:xfrm>
            <a:off x="2375301" y="5152405"/>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Doug </a:t>
            </a:r>
            <a:r>
              <a:rPr lang="en-US" sz="1200" dirty="0" err="1" smtClean="0">
                <a:solidFill>
                  <a:schemeClr val="tx1"/>
                </a:solidFill>
              </a:rPr>
              <a:t>Fister</a:t>
            </a:r>
            <a:r>
              <a:rPr lang="en-US" sz="1200" dirty="0" smtClean="0">
                <a:solidFill>
                  <a:schemeClr val="tx1"/>
                </a:solidFill>
              </a:rPr>
              <a:t>: 6.3%</a:t>
            </a:r>
          </a:p>
        </p:txBody>
      </p:sp>
      <p:sp>
        <p:nvSpPr>
          <p:cNvPr id="25" name="Line Callout 1 24"/>
          <p:cNvSpPr/>
          <p:nvPr/>
        </p:nvSpPr>
        <p:spPr>
          <a:xfrm>
            <a:off x="280199" y="4488989"/>
            <a:ext cx="1556491" cy="209498"/>
          </a:xfrm>
          <a:prstGeom prst="borderCallout1">
            <a:avLst>
              <a:gd name="adj1" fmla="val -189061"/>
              <a:gd name="adj2" fmla="val 93107"/>
              <a:gd name="adj3" fmla="val -184660"/>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Ross Stripling: 8.5%</a:t>
            </a:r>
          </a:p>
        </p:txBody>
      </p:sp>
      <p:sp>
        <p:nvSpPr>
          <p:cNvPr id="26" name="Line Callout 1 25"/>
          <p:cNvSpPr/>
          <p:nvPr/>
        </p:nvSpPr>
        <p:spPr>
          <a:xfrm>
            <a:off x="7187787" y="2498880"/>
            <a:ext cx="1554012" cy="209498"/>
          </a:xfrm>
          <a:prstGeom prst="borderCallout1">
            <a:avLst>
              <a:gd name="adj1" fmla="val -185960"/>
              <a:gd name="adj2" fmla="val 5621"/>
              <a:gd name="adj3" fmla="val -186029"/>
              <a:gd name="adj4" fmla="val -2192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Pedro Strop: 16.3%</a:t>
            </a:r>
          </a:p>
        </p:txBody>
      </p:sp>
      <p:sp>
        <p:nvSpPr>
          <p:cNvPr id="27" name="Line Callout 1 26"/>
          <p:cNvSpPr/>
          <p:nvPr/>
        </p:nvSpPr>
        <p:spPr>
          <a:xfrm>
            <a:off x="4984498" y="4331774"/>
            <a:ext cx="1639323" cy="209498"/>
          </a:xfrm>
          <a:prstGeom prst="borderCallout1">
            <a:avLst>
              <a:gd name="adj1" fmla="val -222858"/>
              <a:gd name="adj2" fmla="val 113788"/>
              <a:gd name="adj3" fmla="val -222926"/>
              <a:gd name="adj4" fmla="val 9003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J.P. Howell: 9.5%</a:t>
            </a:r>
          </a:p>
        </p:txBody>
      </p:sp>
      <p:sp>
        <p:nvSpPr>
          <p:cNvPr id="28" name="Line Callout 1 27"/>
          <p:cNvSpPr/>
          <p:nvPr/>
        </p:nvSpPr>
        <p:spPr>
          <a:xfrm>
            <a:off x="7032100" y="4741396"/>
            <a:ext cx="1660838" cy="209498"/>
          </a:xfrm>
          <a:prstGeom prst="borderCallout1">
            <a:avLst>
              <a:gd name="adj1" fmla="val -226003"/>
              <a:gd name="adj2" fmla="val 5236"/>
              <a:gd name="adj3" fmla="val -226071"/>
              <a:gd name="adj4" fmla="val -1208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Javier Lopez: 7.0%</a:t>
            </a:r>
          </a:p>
        </p:txBody>
      </p:sp>
      <p:sp>
        <p:nvSpPr>
          <p:cNvPr id="29" name="Line Callout 1 28"/>
          <p:cNvSpPr/>
          <p:nvPr/>
        </p:nvSpPr>
        <p:spPr>
          <a:xfrm>
            <a:off x="4677813" y="1747129"/>
            <a:ext cx="1744746" cy="209498"/>
          </a:xfrm>
          <a:prstGeom prst="borderCallout1">
            <a:avLst>
              <a:gd name="adj1" fmla="val -168894"/>
              <a:gd name="adj2" fmla="val 124919"/>
              <a:gd name="adj3" fmla="val -230151"/>
              <a:gd name="adj4" fmla="val 885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Aroldis Chapman: 19.8%</a:t>
            </a:r>
          </a:p>
        </p:txBody>
      </p:sp>
      <p:sp>
        <p:nvSpPr>
          <p:cNvPr id="21" name="TextBox 20"/>
          <p:cNvSpPr txBox="1"/>
          <p:nvPr/>
        </p:nvSpPr>
        <p:spPr>
          <a:xfrm>
            <a:off x="-48737" y="422963"/>
            <a:ext cx="1628432" cy="923330"/>
          </a:xfrm>
          <a:prstGeom prst="rect">
            <a:avLst/>
          </a:prstGeom>
          <a:noFill/>
        </p:spPr>
        <p:txBody>
          <a:bodyPr wrap="square" rtlCol="0">
            <a:spAutoFit/>
          </a:bodyPr>
          <a:lstStyle/>
          <a:p>
            <a:r>
              <a:rPr lang="en-US" b="1" dirty="0" err="1" smtClean="0"/>
              <a:t>SwStrik</a:t>
            </a:r>
            <a:r>
              <a:rPr lang="en-US" b="1" dirty="0" smtClean="0"/>
              <a:t>%: Swinging Strike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9265" y="3108512"/>
            <a:ext cx="1583724" cy="276999"/>
          </a:xfrm>
          <a:prstGeom prst="rect">
            <a:avLst/>
          </a:prstGeom>
          <a:noFill/>
        </p:spPr>
        <p:txBody>
          <a:bodyPr wrap="square" rtlCol="0">
            <a:spAutoFit/>
          </a:bodyPr>
          <a:lstStyle/>
          <a:p>
            <a:r>
              <a:rPr lang="en-US" sz="1200" b="1" dirty="0"/>
              <a:t>ML </a:t>
            </a:r>
            <a:r>
              <a:rPr lang="en-US" sz="1200" b="1" dirty="0" smtClean="0"/>
              <a:t>AVERAGE: 11.0%</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279371" y="699962"/>
            <a:ext cx="1143000" cy="369332"/>
          </a:xfrm>
          <a:prstGeom prst="rect">
            <a:avLst/>
          </a:prstGeom>
          <a:noFill/>
        </p:spPr>
        <p:txBody>
          <a:bodyPr wrap="square" rtlCol="0">
            <a:spAutoFit/>
          </a:bodyPr>
          <a:lstStyle/>
          <a:p>
            <a:r>
              <a:rPr lang="en-US" dirty="0" smtClean="0"/>
              <a:t>Relievers</a:t>
            </a:r>
            <a:endParaRPr lang="en-US" dirty="0"/>
          </a:p>
        </p:txBody>
      </p:sp>
      <p:sp>
        <p:nvSpPr>
          <p:cNvPr id="34" name="Line Callout 1 33"/>
          <p:cNvSpPr/>
          <p:nvPr/>
        </p:nvSpPr>
        <p:spPr>
          <a:xfrm>
            <a:off x="4421128" y="2725989"/>
            <a:ext cx="1822474" cy="209498"/>
          </a:xfrm>
          <a:prstGeom prst="borderCallout1">
            <a:avLst>
              <a:gd name="adj1" fmla="val 194152"/>
              <a:gd name="adj2" fmla="val 51628"/>
              <a:gd name="adj3" fmla="val 104342"/>
              <a:gd name="adj4" fmla="val 51357"/>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000"/>
                </a:solidFill>
              </a:rPr>
              <a:t>Reliever Average: 12.0%</a:t>
            </a:r>
          </a:p>
        </p:txBody>
      </p:sp>
      <p:sp>
        <p:nvSpPr>
          <p:cNvPr id="41" name="TextBox 40"/>
          <p:cNvSpPr txBox="1"/>
          <p:nvPr/>
        </p:nvSpPr>
        <p:spPr>
          <a:xfrm>
            <a:off x="12076" y="3108849"/>
            <a:ext cx="1583724" cy="276999"/>
          </a:xfrm>
          <a:prstGeom prst="rect">
            <a:avLst/>
          </a:prstGeom>
          <a:noFill/>
        </p:spPr>
        <p:txBody>
          <a:bodyPr wrap="square" rtlCol="0">
            <a:spAutoFit/>
          </a:bodyPr>
          <a:lstStyle/>
          <a:p>
            <a:r>
              <a:rPr lang="en-US" sz="1200" b="1" dirty="0"/>
              <a:t>ML </a:t>
            </a:r>
            <a:r>
              <a:rPr lang="en-US" sz="1200" b="1" dirty="0" smtClean="0"/>
              <a:t>AVERAGE: 11.0%</a:t>
            </a:r>
            <a:endParaRPr lang="en-US" sz="1200" b="1" dirty="0"/>
          </a:p>
        </p:txBody>
      </p:sp>
      <p:cxnSp>
        <p:nvCxnSpPr>
          <p:cNvPr id="42" name="Straight Connector 41"/>
          <p:cNvCxnSpPr/>
          <p:nvPr/>
        </p:nvCxnSpPr>
        <p:spPr>
          <a:xfrm>
            <a:off x="76174" y="3505200"/>
            <a:ext cx="8947755"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174" y="3124200"/>
            <a:ext cx="8947755"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2304503" y="2489835"/>
            <a:ext cx="1664279" cy="193759"/>
          </a:xfrm>
          <a:prstGeom prst="borderCallout1">
            <a:avLst>
              <a:gd name="adj1" fmla="val -198615"/>
              <a:gd name="adj2" fmla="val -14752"/>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16.3%</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423" y="1636918"/>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902" y="2188226"/>
            <a:ext cx="1318320" cy="867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578" y="3635795"/>
            <a:ext cx="1516789" cy="853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2377" y="4230068"/>
            <a:ext cx="1328434" cy="919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99367" y="3771036"/>
            <a:ext cx="1534388" cy="9717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37460" y="3455903"/>
            <a:ext cx="1557104" cy="875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10511" y="1702825"/>
            <a:ext cx="1514735" cy="7952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35415" y="884628"/>
            <a:ext cx="1427403" cy="856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696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50"/>
                                        <p:tgtEl>
                                          <p:spTgt spid="43"/>
                                        </p:tgtEl>
                                      </p:cBhvr>
                                    </p:animEffect>
                                    <p:anim calcmode="lin" valueType="num">
                                      <p:cBhvr>
                                        <p:cTn id="20" dur="750" fill="hold"/>
                                        <p:tgtEl>
                                          <p:spTgt spid="43"/>
                                        </p:tgtEl>
                                        <p:attrNameLst>
                                          <p:attrName>ppt_x</p:attrName>
                                        </p:attrNameLst>
                                      </p:cBhvr>
                                      <p:tavLst>
                                        <p:tav tm="0">
                                          <p:val>
                                            <p:strVal val="#ppt_x"/>
                                          </p:val>
                                        </p:tav>
                                        <p:tav tm="100000">
                                          <p:val>
                                            <p:strVal val="#ppt_x"/>
                                          </p:val>
                                        </p:tav>
                                      </p:tavLst>
                                    </p:anim>
                                    <p:anim calcmode="lin" valueType="num">
                                      <p:cBhvr>
                                        <p:cTn id="21" dur="75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750"/>
                                        <p:tgtEl>
                                          <p:spTgt spid="38"/>
                                        </p:tgtEl>
                                      </p:cBhvr>
                                    </p:animEffect>
                                    <p:anim calcmode="lin" valueType="num">
                                      <p:cBhvr>
                                        <p:cTn id="32" dur="750" fill="hold"/>
                                        <p:tgtEl>
                                          <p:spTgt spid="38"/>
                                        </p:tgtEl>
                                        <p:attrNameLst>
                                          <p:attrName>ppt_x</p:attrName>
                                        </p:attrNameLst>
                                      </p:cBhvr>
                                      <p:tavLst>
                                        <p:tav tm="0">
                                          <p:val>
                                            <p:strVal val="#ppt_x"/>
                                          </p:val>
                                        </p:tav>
                                        <p:tav tm="100000">
                                          <p:val>
                                            <p:strVal val="#ppt_x"/>
                                          </p:val>
                                        </p:tav>
                                      </p:tavLst>
                                    </p:anim>
                                    <p:anim calcmode="lin" valueType="num">
                                      <p:cBhvr>
                                        <p:cTn id="33" dur="750" fill="hold"/>
                                        <p:tgtEl>
                                          <p:spTgt spid="38"/>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750"/>
                                        <p:tgtEl>
                                          <p:spTgt spid="3"/>
                                        </p:tgtEl>
                                      </p:cBhvr>
                                    </p:animEffect>
                                    <p:anim calcmode="lin" valueType="num">
                                      <p:cBhvr>
                                        <p:cTn id="43" dur="750" fill="hold"/>
                                        <p:tgtEl>
                                          <p:spTgt spid="3"/>
                                        </p:tgtEl>
                                        <p:attrNameLst>
                                          <p:attrName>ppt_x</p:attrName>
                                        </p:attrNameLst>
                                      </p:cBhvr>
                                      <p:tavLst>
                                        <p:tav tm="0">
                                          <p:val>
                                            <p:strVal val="#ppt_x"/>
                                          </p:val>
                                        </p:tav>
                                        <p:tav tm="100000">
                                          <p:val>
                                            <p:strVal val="#ppt_x"/>
                                          </p:val>
                                        </p:tav>
                                      </p:tavLst>
                                    </p:anim>
                                    <p:anim calcmode="lin" valueType="num">
                                      <p:cBhvr>
                                        <p:cTn id="44" dur="750" fill="hold"/>
                                        <p:tgtEl>
                                          <p:spTgt spid="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750"/>
                                        <p:tgtEl>
                                          <p:spTgt spid="27"/>
                                        </p:tgtEl>
                                      </p:cBhvr>
                                    </p:animEffect>
                                    <p:anim calcmode="lin" valueType="num">
                                      <p:cBhvr>
                                        <p:cTn id="48" dur="750" fill="hold"/>
                                        <p:tgtEl>
                                          <p:spTgt spid="27"/>
                                        </p:tgtEl>
                                        <p:attrNameLst>
                                          <p:attrName>ppt_x</p:attrName>
                                        </p:attrNameLst>
                                      </p:cBhvr>
                                      <p:tavLst>
                                        <p:tav tm="0">
                                          <p:val>
                                            <p:strVal val="#ppt_x"/>
                                          </p:val>
                                        </p:tav>
                                        <p:tav tm="100000">
                                          <p:val>
                                            <p:strVal val="#ppt_x"/>
                                          </p:val>
                                        </p:tav>
                                      </p:tavLst>
                                    </p:anim>
                                    <p:anim calcmode="lin" valueType="num">
                                      <p:cBhvr>
                                        <p:cTn id="49" dur="750" fill="hold"/>
                                        <p:tgtEl>
                                          <p:spTgt spid="27"/>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750"/>
                                        <p:tgtEl>
                                          <p:spTgt spid="5"/>
                                        </p:tgtEl>
                                      </p:cBhvr>
                                    </p:animEffect>
                                    <p:anim calcmode="lin" valueType="num">
                                      <p:cBhvr>
                                        <p:cTn id="54" dur="750" fill="hold"/>
                                        <p:tgtEl>
                                          <p:spTgt spid="5"/>
                                        </p:tgtEl>
                                        <p:attrNameLst>
                                          <p:attrName>ppt_x</p:attrName>
                                        </p:attrNameLst>
                                      </p:cBhvr>
                                      <p:tavLst>
                                        <p:tav tm="0">
                                          <p:val>
                                            <p:strVal val="#ppt_x"/>
                                          </p:val>
                                        </p:tav>
                                        <p:tav tm="100000">
                                          <p:val>
                                            <p:strVal val="#ppt_x"/>
                                          </p:val>
                                        </p:tav>
                                      </p:tavLst>
                                    </p:anim>
                                    <p:anim calcmode="lin" valueType="num">
                                      <p:cBhvr>
                                        <p:cTn id="55" dur="750" fill="hold"/>
                                        <p:tgtEl>
                                          <p:spTgt spid="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750"/>
                                        <p:tgtEl>
                                          <p:spTgt spid="26"/>
                                        </p:tgtEl>
                                      </p:cBhvr>
                                    </p:animEffect>
                                    <p:anim calcmode="lin" valueType="num">
                                      <p:cBhvr>
                                        <p:cTn id="59" dur="750" fill="hold"/>
                                        <p:tgtEl>
                                          <p:spTgt spid="26"/>
                                        </p:tgtEl>
                                        <p:attrNameLst>
                                          <p:attrName>ppt_x</p:attrName>
                                        </p:attrNameLst>
                                      </p:cBhvr>
                                      <p:tavLst>
                                        <p:tav tm="0">
                                          <p:val>
                                            <p:strVal val="#ppt_x"/>
                                          </p:val>
                                        </p:tav>
                                        <p:tav tm="100000">
                                          <p:val>
                                            <p:strVal val="#ppt_x"/>
                                          </p:val>
                                        </p:tav>
                                      </p:tavLst>
                                    </p:anim>
                                    <p:anim calcmode="lin" valueType="num">
                                      <p:cBhvr>
                                        <p:cTn id="60" dur="750" fill="hold"/>
                                        <p:tgtEl>
                                          <p:spTgt spid="26"/>
                                        </p:tgtEl>
                                        <p:attrNameLst>
                                          <p:attrName>ppt_y</p:attrName>
                                        </p:attrNameLst>
                                      </p:cBhvr>
                                      <p:tavLst>
                                        <p:tav tm="0">
                                          <p:val>
                                            <p:strVal val="#ppt_y+.1"/>
                                          </p:val>
                                        </p:tav>
                                        <p:tav tm="100000">
                                          <p:val>
                                            <p:strVal val="#ppt_y"/>
                                          </p:val>
                                        </p:tav>
                                      </p:tavLst>
                                    </p:anim>
                                  </p:childTnLst>
                                </p:cTn>
                              </p:par>
                            </p:childTnLst>
                          </p:cTn>
                        </p:par>
                        <p:par>
                          <p:cTn id="61" fill="hold">
                            <p:stCondLst>
                              <p:cond delay="2250"/>
                            </p:stCondLst>
                            <p:childTnLst>
                              <p:par>
                                <p:cTn id="62" presetID="42" presetClass="entr" presetSubtype="0" fill="hold" nodeType="after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750"/>
                                        <p:tgtEl>
                                          <p:spTgt spid="6"/>
                                        </p:tgtEl>
                                      </p:cBhvr>
                                    </p:animEffect>
                                    <p:anim calcmode="lin" valueType="num">
                                      <p:cBhvr>
                                        <p:cTn id="65" dur="750" fill="hold"/>
                                        <p:tgtEl>
                                          <p:spTgt spid="6"/>
                                        </p:tgtEl>
                                        <p:attrNameLst>
                                          <p:attrName>ppt_x</p:attrName>
                                        </p:attrNameLst>
                                      </p:cBhvr>
                                      <p:tavLst>
                                        <p:tav tm="0">
                                          <p:val>
                                            <p:strVal val="#ppt_x"/>
                                          </p:val>
                                        </p:tav>
                                        <p:tav tm="100000">
                                          <p:val>
                                            <p:strVal val="#ppt_x"/>
                                          </p:val>
                                        </p:tav>
                                      </p:tavLst>
                                    </p:anim>
                                    <p:anim calcmode="lin" valueType="num">
                                      <p:cBhvr>
                                        <p:cTn id="66" dur="750" fill="hold"/>
                                        <p:tgtEl>
                                          <p:spTgt spid="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750"/>
                                        <p:tgtEl>
                                          <p:spTgt spid="29"/>
                                        </p:tgtEl>
                                      </p:cBhvr>
                                    </p:animEffect>
                                    <p:anim calcmode="lin" valueType="num">
                                      <p:cBhvr>
                                        <p:cTn id="70" dur="750" fill="hold"/>
                                        <p:tgtEl>
                                          <p:spTgt spid="29"/>
                                        </p:tgtEl>
                                        <p:attrNameLst>
                                          <p:attrName>ppt_x</p:attrName>
                                        </p:attrNameLst>
                                      </p:cBhvr>
                                      <p:tavLst>
                                        <p:tav tm="0">
                                          <p:val>
                                            <p:strVal val="#ppt_x"/>
                                          </p:val>
                                        </p:tav>
                                        <p:tav tm="100000">
                                          <p:val>
                                            <p:strVal val="#ppt_x"/>
                                          </p:val>
                                        </p:tav>
                                      </p:tavLst>
                                    </p:anim>
                                    <p:anim calcmode="lin" valueType="num">
                                      <p:cBhvr>
                                        <p:cTn id="71"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135380" y="1967576"/>
            <a:ext cx="1701310" cy="213169"/>
          </a:xfrm>
          <a:prstGeom prst="borderCallout1">
            <a:avLst>
              <a:gd name="adj1" fmla="val 351991"/>
              <a:gd name="adj2" fmla="val 78054"/>
              <a:gd name="adj3" fmla="val 347453"/>
              <a:gd name="adj4" fmla="val 11291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Justin </a:t>
            </a:r>
            <a:r>
              <a:rPr lang="en-US" sz="1200" dirty="0" err="1" smtClean="0">
                <a:solidFill>
                  <a:schemeClr val="tx1"/>
                </a:solidFill>
              </a:rPr>
              <a:t>Verlander</a:t>
            </a:r>
            <a:r>
              <a:rPr lang="en-US" sz="1200" dirty="0" smtClean="0">
                <a:solidFill>
                  <a:schemeClr val="tx1"/>
                </a:solidFill>
              </a:rPr>
              <a:t>: 13.5%</a:t>
            </a:r>
          </a:p>
        </p:txBody>
      </p:sp>
      <p:sp>
        <p:nvSpPr>
          <p:cNvPr id="24" name="Line Callout 1 23"/>
          <p:cNvSpPr/>
          <p:nvPr/>
        </p:nvSpPr>
        <p:spPr>
          <a:xfrm>
            <a:off x="2375301" y="5152405"/>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Doug </a:t>
            </a:r>
            <a:r>
              <a:rPr lang="en-US" sz="1200" dirty="0" err="1" smtClean="0">
                <a:solidFill>
                  <a:schemeClr val="tx1"/>
                </a:solidFill>
              </a:rPr>
              <a:t>Fister</a:t>
            </a:r>
            <a:r>
              <a:rPr lang="en-US" sz="1200" dirty="0" smtClean="0">
                <a:solidFill>
                  <a:schemeClr val="tx1"/>
                </a:solidFill>
              </a:rPr>
              <a:t>: 6.3%</a:t>
            </a:r>
          </a:p>
        </p:txBody>
      </p:sp>
      <p:sp>
        <p:nvSpPr>
          <p:cNvPr id="25" name="Line Callout 1 24"/>
          <p:cNvSpPr/>
          <p:nvPr/>
        </p:nvSpPr>
        <p:spPr>
          <a:xfrm>
            <a:off x="280199" y="4479098"/>
            <a:ext cx="1556491" cy="209498"/>
          </a:xfrm>
          <a:prstGeom prst="borderCallout1">
            <a:avLst>
              <a:gd name="adj1" fmla="val -189061"/>
              <a:gd name="adj2" fmla="val 93107"/>
              <a:gd name="adj3" fmla="val -184660"/>
              <a:gd name="adj4" fmla="val 11371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Ross Stripling: 8.5%</a:t>
            </a:r>
          </a:p>
        </p:txBody>
      </p:sp>
      <p:sp>
        <p:nvSpPr>
          <p:cNvPr id="26" name="Line Callout 1 25"/>
          <p:cNvSpPr/>
          <p:nvPr/>
        </p:nvSpPr>
        <p:spPr>
          <a:xfrm>
            <a:off x="7079471" y="1933859"/>
            <a:ext cx="1961404" cy="210044"/>
          </a:xfrm>
          <a:prstGeom prst="borderCallout1">
            <a:avLst>
              <a:gd name="adj1" fmla="val 318913"/>
              <a:gd name="adj2" fmla="val 14362"/>
              <a:gd name="adj3" fmla="val 359679"/>
              <a:gd name="adj4" fmla="val -1169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Brock Stewart: 13.4% (AAA)</a:t>
            </a:r>
          </a:p>
        </p:txBody>
      </p:sp>
      <p:sp>
        <p:nvSpPr>
          <p:cNvPr id="27" name="Line Callout 1 26"/>
          <p:cNvSpPr/>
          <p:nvPr/>
        </p:nvSpPr>
        <p:spPr>
          <a:xfrm>
            <a:off x="4763744" y="4028045"/>
            <a:ext cx="1861594" cy="184537"/>
          </a:xfrm>
          <a:prstGeom prst="borderCallout1">
            <a:avLst>
              <a:gd name="adj1" fmla="val -222858"/>
              <a:gd name="adj2" fmla="val 111368"/>
              <a:gd name="adj3" fmla="val -222926"/>
              <a:gd name="adj4" fmla="val 8770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Trevor Oaks: 10.1% (AAA)</a:t>
            </a:r>
          </a:p>
        </p:txBody>
      </p:sp>
      <p:sp>
        <p:nvSpPr>
          <p:cNvPr id="28" name="Line Callout 1 27"/>
          <p:cNvSpPr/>
          <p:nvPr/>
        </p:nvSpPr>
        <p:spPr>
          <a:xfrm>
            <a:off x="7183793" y="3459950"/>
            <a:ext cx="1762796" cy="209498"/>
          </a:xfrm>
          <a:prstGeom prst="borderCallout1">
            <a:avLst>
              <a:gd name="adj1" fmla="val 228655"/>
              <a:gd name="adj2" fmla="val -19668"/>
              <a:gd name="adj3" fmla="val 405904"/>
              <a:gd name="adj4" fmla="val 1831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Andrew </a:t>
            </a:r>
            <a:r>
              <a:rPr lang="en-US" sz="1200" dirty="0" err="1" smtClean="0">
                <a:solidFill>
                  <a:schemeClr val="tx1"/>
                </a:solidFill>
              </a:rPr>
              <a:t>Sopko</a:t>
            </a:r>
            <a:r>
              <a:rPr lang="en-US" sz="1200" dirty="0" smtClean="0">
                <a:solidFill>
                  <a:schemeClr val="tx1"/>
                </a:solidFill>
              </a:rPr>
              <a:t>: 9.2% (A+)</a:t>
            </a:r>
          </a:p>
        </p:txBody>
      </p:sp>
      <p:sp>
        <p:nvSpPr>
          <p:cNvPr id="29" name="Line Callout 1 28"/>
          <p:cNvSpPr/>
          <p:nvPr/>
        </p:nvSpPr>
        <p:spPr>
          <a:xfrm>
            <a:off x="4661049" y="2767853"/>
            <a:ext cx="1808822" cy="243951"/>
          </a:xfrm>
          <a:prstGeom prst="borderCallout1">
            <a:avLst>
              <a:gd name="adj1" fmla="val -172799"/>
              <a:gd name="adj2" fmla="val 120706"/>
              <a:gd name="adj3" fmla="val -213995"/>
              <a:gd name="adj4" fmla="val 6907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Walker Buehler: 15.7% (A)</a:t>
            </a:r>
          </a:p>
        </p:txBody>
      </p:sp>
      <p:sp>
        <p:nvSpPr>
          <p:cNvPr id="21" name="TextBox 20"/>
          <p:cNvSpPr txBox="1"/>
          <p:nvPr/>
        </p:nvSpPr>
        <p:spPr>
          <a:xfrm>
            <a:off x="-48737" y="422963"/>
            <a:ext cx="1628432" cy="923330"/>
          </a:xfrm>
          <a:prstGeom prst="rect">
            <a:avLst/>
          </a:prstGeom>
          <a:noFill/>
        </p:spPr>
        <p:txBody>
          <a:bodyPr wrap="square" rtlCol="0">
            <a:spAutoFit/>
          </a:bodyPr>
          <a:lstStyle/>
          <a:p>
            <a:r>
              <a:rPr lang="en-US" b="1" dirty="0" err="1" smtClean="0"/>
              <a:t>SwStrik</a:t>
            </a:r>
            <a:r>
              <a:rPr lang="en-US" b="1" dirty="0" smtClean="0"/>
              <a:t>%: Swinging Strike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9265" y="3108512"/>
            <a:ext cx="1583724" cy="276999"/>
          </a:xfrm>
          <a:prstGeom prst="rect">
            <a:avLst/>
          </a:prstGeom>
          <a:noFill/>
        </p:spPr>
        <p:txBody>
          <a:bodyPr wrap="square" rtlCol="0">
            <a:spAutoFit/>
          </a:bodyPr>
          <a:lstStyle/>
          <a:p>
            <a:r>
              <a:rPr lang="en-US" sz="1200" b="1" dirty="0"/>
              <a:t>ML </a:t>
            </a:r>
            <a:r>
              <a:rPr lang="en-US" sz="1200" b="1" dirty="0" smtClean="0"/>
              <a:t>AVERAGE: 11.0%</a:t>
            </a:r>
            <a:endParaRPr lang="en-US" sz="1200" b="1" dirty="0"/>
          </a:p>
        </p:txBody>
      </p:sp>
      <p:sp>
        <p:nvSpPr>
          <p:cNvPr id="41" name="TextBox 40"/>
          <p:cNvSpPr txBox="1"/>
          <p:nvPr/>
        </p:nvSpPr>
        <p:spPr>
          <a:xfrm>
            <a:off x="12076" y="3108849"/>
            <a:ext cx="1583724" cy="276999"/>
          </a:xfrm>
          <a:prstGeom prst="rect">
            <a:avLst/>
          </a:prstGeom>
          <a:noFill/>
        </p:spPr>
        <p:txBody>
          <a:bodyPr wrap="square" rtlCol="0">
            <a:spAutoFit/>
          </a:bodyPr>
          <a:lstStyle/>
          <a:p>
            <a:r>
              <a:rPr lang="en-US" sz="1200" b="1" dirty="0"/>
              <a:t>ML </a:t>
            </a:r>
            <a:r>
              <a:rPr lang="en-US" sz="1200" b="1" dirty="0" smtClean="0"/>
              <a:t>AVERAGE: 11.0%</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2304503" y="2489835"/>
            <a:ext cx="1664279" cy="193759"/>
          </a:xfrm>
          <a:prstGeom prst="borderCallout1">
            <a:avLst>
              <a:gd name="adj1" fmla="val -198615"/>
              <a:gd name="adj2" fmla="val -14752"/>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16.3%</a:t>
            </a: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423" y="1636918"/>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2902" y="2188226"/>
            <a:ext cx="1318320" cy="8678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480" y="3635221"/>
            <a:ext cx="1516789" cy="8531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2377" y="4230068"/>
            <a:ext cx="1328434" cy="919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1302" y="1482459"/>
            <a:ext cx="1028315" cy="1285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5696" y="2151633"/>
            <a:ext cx="1408954" cy="938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30537" y="3134950"/>
            <a:ext cx="1597892" cy="898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20392" y="3685511"/>
            <a:ext cx="1349498" cy="11594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0299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50"/>
                                        <p:tgtEl>
                                          <p:spTgt spid="40"/>
                                        </p:tgtEl>
                                      </p:cBhvr>
                                    </p:animEffect>
                                    <p:anim calcmode="lin" valueType="num">
                                      <p:cBhvr>
                                        <p:cTn id="19" dur="750" fill="hold"/>
                                        <p:tgtEl>
                                          <p:spTgt spid="40"/>
                                        </p:tgtEl>
                                        <p:attrNameLst>
                                          <p:attrName>ppt_x</p:attrName>
                                        </p:attrNameLst>
                                      </p:cBhvr>
                                      <p:tavLst>
                                        <p:tav tm="0">
                                          <p:val>
                                            <p:strVal val="#ppt_x"/>
                                          </p:val>
                                        </p:tav>
                                        <p:tav tm="100000">
                                          <p:val>
                                            <p:strVal val="#ppt_x"/>
                                          </p:val>
                                        </p:tav>
                                      </p:tavLst>
                                    </p:anim>
                                    <p:anim calcmode="lin" valueType="num">
                                      <p:cBhvr>
                                        <p:cTn id="20" dur="750" fill="hold"/>
                                        <p:tgtEl>
                                          <p:spTgt spid="4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750"/>
                                        <p:tgtEl>
                                          <p:spTgt spid="39"/>
                                        </p:tgtEl>
                                      </p:cBhvr>
                                    </p:animEffect>
                                    <p:anim calcmode="lin" valueType="num">
                                      <p:cBhvr>
                                        <p:cTn id="30" dur="750" fill="hold"/>
                                        <p:tgtEl>
                                          <p:spTgt spid="39"/>
                                        </p:tgtEl>
                                        <p:attrNameLst>
                                          <p:attrName>ppt_x</p:attrName>
                                        </p:attrNameLst>
                                      </p:cBhvr>
                                      <p:tavLst>
                                        <p:tav tm="0">
                                          <p:val>
                                            <p:strVal val="#ppt_x"/>
                                          </p:val>
                                        </p:tav>
                                        <p:tav tm="100000">
                                          <p:val>
                                            <p:strVal val="#ppt_x"/>
                                          </p:val>
                                        </p:tav>
                                      </p:tavLst>
                                    </p:anim>
                                    <p:anim calcmode="lin" valueType="num">
                                      <p:cBhvr>
                                        <p:cTn id="31" dur="750" fill="hold"/>
                                        <p:tgtEl>
                                          <p:spTgt spid="3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750"/>
                                        <p:tgtEl>
                                          <p:spTgt spid="7"/>
                                        </p:tgtEl>
                                      </p:cBhvr>
                                    </p:animEffect>
                                    <p:anim calcmode="lin" valueType="num">
                                      <p:cBhvr>
                                        <p:cTn id="41" dur="750" fill="hold"/>
                                        <p:tgtEl>
                                          <p:spTgt spid="7"/>
                                        </p:tgtEl>
                                        <p:attrNameLst>
                                          <p:attrName>ppt_x</p:attrName>
                                        </p:attrNameLst>
                                      </p:cBhvr>
                                      <p:tavLst>
                                        <p:tav tm="0">
                                          <p:val>
                                            <p:strVal val="#ppt_x"/>
                                          </p:val>
                                        </p:tav>
                                        <p:tav tm="100000">
                                          <p:val>
                                            <p:strVal val="#ppt_x"/>
                                          </p:val>
                                        </p:tav>
                                      </p:tavLst>
                                    </p:anim>
                                    <p:anim calcmode="lin" valueType="num">
                                      <p:cBhvr>
                                        <p:cTn id="42" dur="750" fill="hold"/>
                                        <p:tgtEl>
                                          <p:spTgt spid="7"/>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GB%: Ground Ball Rate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percentage of </a:t>
            </a:r>
            <a:r>
              <a:rPr lang="en-US" sz="1800" dirty="0" smtClean="0"/>
              <a:t>ground balls </a:t>
            </a:r>
            <a:r>
              <a:rPr lang="en-US" sz="1800" dirty="0"/>
              <a:t>per batted balls in </a:t>
            </a:r>
            <a:r>
              <a:rPr lang="en-US" sz="1800" dirty="0" smtClean="0"/>
              <a:t>play</a:t>
            </a:r>
          </a:p>
          <a:p>
            <a:pPr>
              <a:spcBef>
                <a:spcPts val="0"/>
              </a:spcBef>
            </a:pPr>
            <a:endParaRPr lang="en-US" sz="1800" dirty="0" smtClean="0"/>
          </a:p>
          <a:p>
            <a:pPr>
              <a:spcBef>
                <a:spcPts val="0"/>
              </a:spcBef>
            </a:pPr>
            <a:r>
              <a:rPr lang="en-US" sz="2000" b="1" dirty="0" smtClean="0"/>
              <a:t>Why it’s Important: </a:t>
            </a:r>
            <a:r>
              <a:rPr lang="en-US" sz="1800" dirty="0"/>
              <a:t>A high ground ball rate is desirable because ground balls are much less likely to cause damage than line drives and fly balls.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pitcher can have a high GB% and still not be effective if they also let up frequent, hard contact, and/or they walk a lot of guys</a:t>
            </a:r>
            <a:r>
              <a:rPr lang="en-US" sz="1800" dirty="0" smtClean="0"/>
              <a:t>. A pitcher can have a low ground ball rate and still be effective by missing bats, throwing a lot of strikes, and/or inducing weak contact.</a:t>
            </a:r>
            <a:endParaRPr lang="en-US" sz="1800" dirty="0"/>
          </a:p>
        </p:txBody>
      </p:sp>
    </p:spTree>
    <p:extLst>
      <p:ext uri="{BB962C8B-B14F-4D97-AF65-F5344CB8AC3E}">
        <p14:creationId xmlns:p14="http://schemas.microsoft.com/office/powerpoint/2010/main" val="3469640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8320" y="804944"/>
            <a:ext cx="1421573" cy="7998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714" y="4494908"/>
            <a:ext cx="1272098" cy="863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541" y="4092991"/>
            <a:ext cx="1508387" cy="8400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9420" y="1695641"/>
            <a:ext cx="1429986" cy="8098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1981502" y="113810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51354" y="113810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36626" y="808803"/>
            <a:ext cx="685800" cy="369332"/>
          </a:xfrm>
          <a:prstGeom prst="rect">
            <a:avLst/>
          </a:prstGeom>
          <a:noFill/>
        </p:spPr>
        <p:txBody>
          <a:bodyPr wrap="square" rtlCol="0">
            <a:spAutoFit/>
          </a:bodyPr>
          <a:lstStyle/>
          <a:p>
            <a:r>
              <a:rPr lang="en-US" dirty="0" smtClean="0"/>
              <a:t>Poor</a:t>
            </a:r>
            <a:endParaRPr lang="en-US" dirty="0"/>
          </a:p>
        </p:txBody>
      </p:sp>
      <p:sp>
        <p:nvSpPr>
          <p:cNvPr id="12" name="TextBox 11"/>
          <p:cNvSpPr txBox="1"/>
          <p:nvPr/>
        </p:nvSpPr>
        <p:spPr>
          <a:xfrm>
            <a:off x="1790700" y="5140135"/>
            <a:ext cx="685800" cy="369332"/>
          </a:xfrm>
          <a:prstGeom prst="rect">
            <a:avLst/>
          </a:prstGeom>
          <a:noFill/>
        </p:spPr>
        <p:txBody>
          <a:bodyPr wrap="square" rtlCol="0">
            <a:spAutoFit/>
          </a:bodyPr>
          <a:lstStyle/>
          <a:p>
            <a:r>
              <a:rPr lang="en-US" dirty="0" smtClean="0"/>
              <a:t>Elite</a:t>
            </a:r>
          </a:p>
        </p:txBody>
      </p:sp>
      <p:sp>
        <p:nvSpPr>
          <p:cNvPr id="13" name="TextBox 12"/>
          <p:cNvSpPr txBox="1"/>
          <p:nvPr/>
        </p:nvSpPr>
        <p:spPr>
          <a:xfrm>
            <a:off x="6527037" y="806134"/>
            <a:ext cx="685800" cy="369332"/>
          </a:xfrm>
          <a:prstGeom prst="rect">
            <a:avLst/>
          </a:prstGeom>
          <a:noFill/>
        </p:spPr>
        <p:txBody>
          <a:bodyPr wrap="square" rtlCol="0">
            <a:spAutoFit/>
          </a:bodyPr>
          <a:lstStyle/>
          <a:p>
            <a:r>
              <a:rPr lang="en-US" dirty="0" smtClean="0"/>
              <a:t>Poor</a:t>
            </a:r>
            <a:endParaRPr lang="en-US" dirty="0"/>
          </a:p>
        </p:txBody>
      </p:sp>
      <p:sp>
        <p:nvSpPr>
          <p:cNvPr id="14" name="TextBox 13"/>
          <p:cNvSpPr txBox="1"/>
          <p:nvPr/>
        </p:nvSpPr>
        <p:spPr>
          <a:xfrm>
            <a:off x="6536848" y="5140135"/>
            <a:ext cx="609600" cy="369332"/>
          </a:xfrm>
          <a:prstGeom prst="rect">
            <a:avLst/>
          </a:prstGeom>
          <a:noFill/>
        </p:spPr>
        <p:txBody>
          <a:bodyPr wrap="square" rtlCol="0">
            <a:spAutoFit/>
          </a:bodyPr>
          <a:lstStyle/>
          <a:p>
            <a:r>
              <a:rPr lang="en-US" dirty="0" smtClean="0"/>
              <a:t>Elite</a:t>
            </a:r>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0203" y="1515203"/>
            <a:ext cx="1454346" cy="816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3310" y="4669040"/>
            <a:ext cx="1485613" cy="8356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05298" y="3927507"/>
            <a:ext cx="1480212" cy="832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07046" y="604339"/>
            <a:ext cx="1475596" cy="830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Line Callout 1 19"/>
          <p:cNvSpPr/>
          <p:nvPr/>
        </p:nvSpPr>
        <p:spPr>
          <a:xfrm>
            <a:off x="2359344" y="1608609"/>
            <a:ext cx="1527042" cy="209498"/>
          </a:xfrm>
          <a:prstGeom prst="borderCallout1">
            <a:avLst>
              <a:gd name="adj1" fmla="val -164814"/>
              <a:gd name="adj2" fmla="val -19586"/>
              <a:gd name="adj3" fmla="val -164884"/>
              <a:gd name="adj4" fmla="val -142"/>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Davis: 32.9%</a:t>
            </a:r>
          </a:p>
        </p:txBody>
      </p:sp>
      <p:sp>
        <p:nvSpPr>
          <p:cNvPr id="22" name="Line Callout 1 21"/>
          <p:cNvSpPr/>
          <p:nvPr/>
        </p:nvSpPr>
        <p:spPr>
          <a:xfrm>
            <a:off x="238126" y="2500627"/>
            <a:ext cx="1552574" cy="209498"/>
          </a:xfrm>
          <a:prstGeom prst="borderCallout1">
            <a:avLst>
              <a:gd name="adj1" fmla="val -221923"/>
              <a:gd name="adj2" fmla="val 89717"/>
              <a:gd name="adj3" fmla="val -217913"/>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Joc</a:t>
            </a:r>
            <a:r>
              <a:rPr lang="en-US" sz="1200" dirty="0" smtClean="0">
                <a:solidFill>
                  <a:schemeClr val="tx1"/>
                </a:solidFill>
              </a:rPr>
              <a:t> Pederson: 27.3%</a:t>
            </a:r>
          </a:p>
        </p:txBody>
      </p:sp>
      <p:sp>
        <p:nvSpPr>
          <p:cNvPr id="23" name="Line Callout 1 22"/>
          <p:cNvSpPr/>
          <p:nvPr/>
        </p:nvSpPr>
        <p:spPr>
          <a:xfrm>
            <a:off x="2291790" y="3426042"/>
            <a:ext cx="1766392" cy="311340"/>
          </a:xfrm>
          <a:prstGeom prst="borderCallout1">
            <a:avLst>
              <a:gd name="adj1" fmla="val -124922"/>
              <a:gd name="adj2" fmla="val 16686"/>
              <a:gd name="adj3" fmla="val -124615"/>
              <a:gd name="adj4" fmla="val -1435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Paul Goldschmidt: 21.3%</a:t>
            </a:r>
          </a:p>
        </p:txBody>
      </p:sp>
      <p:sp>
        <p:nvSpPr>
          <p:cNvPr id="24" name="Line Callout 1 23"/>
          <p:cNvSpPr/>
          <p:nvPr/>
        </p:nvSpPr>
        <p:spPr>
          <a:xfrm>
            <a:off x="2392234" y="4926843"/>
            <a:ext cx="1542412" cy="209498"/>
          </a:xfrm>
          <a:prstGeom prst="borderCallout1">
            <a:avLst>
              <a:gd name="adj1" fmla="val -389170"/>
              <a:gd name="adj2" fmla="val 999"/>
              <a:gd name="adj3" fmla="val -442267"/>
              <a:gd name="adj4" fmla="val -2329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David Ortiz: 13.7%</a:t>
            </a:r>
          </a:p>
        </p:txBody>
      </p:sp>
      <p:sp>
        <p:nvSpPr>
          <p:cNvPr id="25" name="Line Callout 1 24"/>
          <p:cNvSpPr/>
          <p:nvPr/>
        </p:nvSpPr>
        <p:spPr>
          <a:xfrm>
            <a:off x="216995" y="4281522"/>
            <a:ext cx="1570359" cy="209498"/>
          </a:xfrm>
          <a:prstGeom prst="borderCallout1">
            <a:avLst>
              <a:gd name="adj1" fmla="val 234944"/>
              <a:gd name="adj2" fmla="val 81614"/>
              <a:gd name="adj3" fmla="val 238953"/>
              <a:gd name="adj4" fmla="val 11797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Daniel Murphy: 9.8%</a:t>
            </a:r>
          </a:p>
        </p:txBody>
      </p:sp>
      <p:sp>
        <p:nvSpPr>
          <p:cNvPr id="26" name="Line Callout 1 25"/>
          <p:cNvSpPr/>
          <p:nvPr/>
        </p:nvSpPr>
        <p:spPr>
          <a:xfrm>
            <a:off x="4844661" y="2323978"/>
            <a:ext cx="1845431" cy="209498"/>
          </a:xfrm>
          <a:prstGeom prst="borderCallout1">
            <a:avLst>
              <a:gd name="adj1" fmla="val -242394"/>
              <a:gd name="adj2" fmla="val 85954"/>
              <a:gd name="adj3" fmla="val -246468"/>
              <a:gd name="adj4" fmla="val 10934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Ariel Sandoval: 28.6% (A+)</a:t>
            </a:r>
          </a:p>
        </p:txBody>
      </p:sp>
      <p:sp>
        <p:nvSpPr>
          <p:cNvPr id="27" name="Line Callout 1 26"/>
          <p:cNvSpPr/>
          <p:nvPr/>
        </p:nvSpPr>
        <p:spPr>
          <a:xfrm>
            <a:off x="4823994" y="4755929"/>
            <a:ext cx="1845430" cy="209498"/>
          </a:xfrm>
          <a:prstGeom prst="borderCallout1">
            <a:avLst>
              <a:gd name="adj1" fmla="val -213765"/>
              <a:gd name="adj2" fmla="val 89171"/>
              <a:gd name="adj3" fmla="val -209755"/>
              <a:gd name="adj4" fmla="val 10869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Willie Calhoun: 11.6% (AA)</a:t>
            </a:r>
          </a:p>
        </p:txBody>
      </p:sp>
      <p:sp>
        <p:nvSpPr>
          <p:cNvPr id="28" name="Line Callout 1 27"/>
          <p:cNvSpPr/>
          <p:nvPr/>
        </p:nvSpPr>
        <p:spPr>
          <a:xfrm>
            <a:off x="7205698" y="4459542"/>
            <a:ext cx="1660838" cy="209498"/>
          </a:xfrm>
          <a:prstGeom prst="borderCallout1">
            <a:avLst>
              <a:gd name="adj1" fmla="val 311026"/>
              <a:gd name="adj2" fmla="val 3836"/>
              <a:gd name="adj3" fmla="val 306954"/>
              <a:gd name="adj4" fmla="val -2139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Tim </a:t>
            </a:r>
            <a:r>
              <a:rPr lang="en-US" sz="1200" dirty="0" err="1" smtClean="0">
                <a:solidFill>
                  <a:schemeClr val="tx1"/>
                </a:solidFill>
              </a:rPr>
              <a:t>Locastro</a:t>
            </a:r>
            <a:r>
              <a:rPr lang="en-US" sz="1200" dirty="0" smtClean="0">
                <a:solidFill>
                  <a:schemeClr val="tx1"/>
                </a:solidFill>
              </a:rPr>
              <a:t>: 7.7% (AA)</a:t>
            </a:r>
          </a:p>
        </p:txBody>
      </p:sp>
      <p:sp>
        <p:nvSpPr>
          <p:cNvPr id="29" name="Line Callout 1 28"/>
          <p:cNvSpPr/>
          <p:nvPr/>
        </p:nvSpPr>
        <p:spPr>
          <a:xfrm>
            <a:off x="7122268" y="1434362"/>
            <a:ext cx="1845152" cy="209498"/>
          </a:xfrm>
          <a:prstGeom prst="borderCallout1">
            <a:avLst>
              <a:gd name="adj1" fmla="val -217845"/>
              <a:gd name="adj2" fmla="val 9371"/>
              <a:gd name="adj3" fmla="val -133431"/>
              <a:gd name="adj4" fmla="val -1667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Cody Thomas: 35.1% (SA)</a:t>
            </a:r>
          </a:p>
        </p:txBody>
      </p:sp>
      <p:cxnSp>
        <p:nvCxnSpPr>
          <p:cNvPr id="21" name="Straight Connector 20"/>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sp>
        <p:nvSpPr>
          <p:cNvPr id="31" name="TextBox 30"/>
          <p:cNvSpPr txBox="1"/>
          <p:nvPr/>
        </p:nvSpPr>
        <p:spPr>
          <a:xfrm>
            <a:off x="-10278" y="445543"/>
            <a:ext cx="1628432" cy="646331"/>
          </a:xfrm>
          <a:prstGeom prst="rect">
            <a:avLst/>
          </a:prstGeom>
          <a:noFill/>
        </p:spPr>
        <p:txBody>
          <a:bodyPr wrap="square" rtlCol="0">
            <a:spAutoFit/>
          </a:bodyPr>
          <a:lstStyle/>
          <a:p>
            <a:r>
              <a:rPr lang="en-US" b="1" dirty="0" smtClean="0"/>
              <a:t>K%: Strikeout Rate</a:t>
            </a:r>
            <a:endParaRPr lang="en-US" b="1" dirty="0"/>
          </a:p>
        </p:txBody>
      </p:sp>
      <p:sp>
        <p:nvSpPr>
          <p:cNvPr id="32" name="TextBox 31"/>
          <p:cNvSpPr txBox="1"/>
          <p:nvPr/>
        </p:nvSpPr>
        <p:spPr>
          <a:xfrm>
            <a:off x="7547478" y="3108851"/>
            <a:ext cx="1583724" cy="276999"/>
          </a:xfrm>
          <a:prstGeom prst="rect">
            <a:avLst/>
          </a:prstGeom>
          <a:noFill/>
        </p:spPr>
        <p:txBody>
          <a:bodyPr wrap="square" rtlCol="0">
            <a:spAutoFit/>
          </a:bodyPr>
          <a:lstStyle/>
          <a:p>
            <a:r>
              <a:rPr lang="en-US" sz="1200" b="1" dirty="0"/>
              <a:t>ML </a:t>
            </a:r>
            <a:r>
              <a:rPr lang="en-US" sz="1200" b="1" dirty="0" smtClean="0"/>
              <a:t>AVERAGE: 21.1%</a:t>
            </a:r>
            <a:endParaRPr lang="en-US" sz="1200" b="1" dirty="0"/>
          </a:p>
        </p:txBody>
      </p:sp>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77970" y="2533476"/>
            <a:ext cx="1194032" cy="8955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9718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anim calcmode="lin" valueType="num">
                                      <p:cBhvr>
                                        <p:cTn id="19" dur="750" fill="hold"/>
                                        <p:tgtEl>
                                          <p:spTgt spid="17"/>
                                        </p:tgtEl>
                                        <p:attrNameLst>
                                          <p:attrName>ppt_x</p:attrName>
                                        </p:attrNameLst>
                                      </p:cBhvr>
                                      <p:tavLst>
                                        <p:tav tm="0">
                                          <p:val>
                                            <p:strVal val="#ppt_x"/>
                                          </p:val>
                                        </p:tav>
                                        <p:tav tm="100000">
                                          <p:val>
                                            <p:strVal val="#ppt_x"/>
                                          </p:val>
                                        </p:tav>
                                      </p:tavLst>
                                    </p:anim>
                                    <p:anim calcmode="lin" valueType="num">
                                      <p:cBhvr>
                                        <p:cTn id="20" dur="75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750"/>
                                        <p:tgtEl>
                                          <p:spTgt spid="15"/>
                                        </p:tgtEl>
                                      </p:cBhvr>
                                    </p:animEffect>
                                    <p:anim calcmode="lin" valueType="num">
                                      <p:cBhvr>
                                        <p:cTn id="30" dur="750" fill="hold"/>
                                        <p:tgtEl>
                                          <p:spTgt spid="15"/>
                                        </p:tgtEl>
                                        <p:attrNameLst>
                                          <p:attrName>ppt_x</p:attrName>
                                        </p:attrNameLst>
                                      </p:cBhvr>
                                      <p:tavLst>
                                        <p:tav tm="0">
                                          <p:val>
                                            <p:strVal val="#ppt_x"/>
                                          </p:val>
                                        </p:tav>
                                        <p:tav tm="100000">
                                          <p:val>
                                            <p:strVal val="#ppt_x"/>
                                          </p:val>
                                        </p:tav>
                                      </p:tavLst>
                                    </p:anim>
                                    <p:anim calcmode="lin" valueType="num">
                                      <p:cBhvr>
                                        <p:cTn id="31" dur="75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anim calcmode="lin" valueType="num">
                                      <p:cBhvr>
                                        <p:cTn id="41" dur="750" fill="hold"/>
                                        <p:tgtEl>
                                          <p:spTgt spid="18"/>
                                        </p:tgtEl>
                                        <p:attrNameLst>
                                          <p:attrName>ppt_x</p:attrName>
                                        </p:attrNameLst>
                                      </p:cBhvr>
                                      <p:tavLst>
                                        <p:tav tm="0">
                                          <p:val>
                                            <p:strVal val="#ppt_x"/>
                                          </p:val>
                                        </p:tav>
                                        <p:tav tm="100000">
                                          <p:val>
                                            <p:strVal val="#ppt_x"/>
                                          </p:val>
                                        </p:tav>
                                      </p:tavLst>
                                    </p:anim>
                                    <p:anim calcmode="lin" valueType="num">
                                      <p:cBhvr>
                                        <p:cTn id="42" dur="750" fill="hold"/>
                                        <p:tgtEl>
                                          <p:spTgt spid="1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53471" y="445544"/>
            <a:ext cx="173394" cy="49413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94944" y="1103405"/>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60076" y="1967658"/>
            <a:ext cx="1552574" cy="209498"/>
          </a:xfrm>
          <a:prstGeom prst="borderCallout1">
            <a:avLst>
              <a:gd name="adj1" fmla="val 356069"/>
              <a:gd name="adj2" fmla="val 11628"/>
              <a:gd name="adj3" fmla="val 401465"/>
              <a:gd name="adj4" fmla="val -207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Johnny </a:t>
            </a:r>
            <a:r>
              <a:rPr lang="en-US" sz="1200" dirty="0" err="1" smtClean="0">
                <a:solidFill>
                  <a:schemeClr val="tx1"/>
                </a:solidFill>
              </a:rPr>
              <a:t>Cueto</a:t>
            </a:r>
            <a:r>
              <a:rPr lang="en-US" sz="1200" dirty="0" smtClean="0">
                <a:solidFill>
                  <a:schemeClr val="tx1"/>
                </a:solidFill>
              </a:rPr>
              <a:t>: 52.2%</a:t>
            </a:r>
          </a:p>
        </p:txBody>
      </p:sp>
      <p:sp>
        <p:nvSpPr>
          <p:cNvPr id="23" name="Line Callout 1 22"/>
          <p:cNvSpPr/>
          <p:nvPr/>
        </p:nvSpPr>
        <p:spPr>
          <a:xfrm>
            <a:off x="2337361" y="3554866"/>
            <a:ext cx="1666723" cy="246780"/>
          </a:xfrm>
          <a:prstGeom prst="borderCallout1">
            <a:avLst>
              <a:gd name="adj1" fmla="val 610"/>
              <a:gd name="adj2" fmla="val 51220"/>
              <a:gd name="adj3" fmla="val -38950"/>
              <a:gd name="adj4" fmla="val 51077"/>
            </a:avLst>
          </a:prstGeom>
          <a:noFill/>
          <a:ln w="12700">
            <a:solidFill>
              <a:srgbClr val="0070C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0070C0"/>
                </a:solidFill>
              </a:rPr>
              <a:t>Starter Average: 45.9%</a:t>
            </a:r>
          </a:p>
        </p:txBody>
      </p:sp>
      <p:sp>
        <p:nvSpPr>
          <p:cNvPr id="24" name="Line Callout 1 23"/>
          <p:cNvSpPr/>
          <p:nvPr/>
        </p:nvSpPr>
        <p:spPr>
          <a:xfrm>
            <a:off x="2387525" y="5154473"/>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Jered Weaver: 29.6%</a:t>
            </a:r>
          </a:p>
        </p:txBody>
      </p:sp>
      <p:sp>
        <p:nvSpPr>
          <p:cNvPr id="25" name="Line Callout 1 24"/>
          <p:cNvSpPr/>
          <p:nvPr/>
        </p:nvSpPr>
        <p:spPr>
          <a:xfrm>
            <a:off x="220832" y="4280207"/>
            <a:ext cx="1556491" cy="209498"/>
          </a:xfrm>
          <a:prstGeom prst="borderCallout1">
            <a:avLst>
              <a:gd name="adj1" fmla="val -211794"/>
              <a:gd name="adj2" fmla="val 92495"/>
              <a:gd name="adj3" fmla="val -211939"/>
              <a:gd name="adj4" fmla="val 11738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Sale: 42.2%</a:t>
            </a:r>
          </a:p>
        </p:txBody>
      </p:sp>
      <p:sp>
        <p:nvSpPr>
          <p:cNvPr id="26" name="Line Callout 1 25"/>
          <p:cNvSpPr/>
          <p:nvPr/>
        </p:nvSpPr>
        <p:spPr>
          <a:xfrm>
            <a:off x="7204544" y="2795762"/>
            <a:ext cx="1688228" cy="221168"/>
          </a:xfrm>
          <a:prstGeom prst="borderCallout1">
            <a:avLst>
              <a:gd name="adj1" fmla="val -155813"/>
              <a:gd name="adj2" fmla="val 11827"/>
              <a:gd name="adj3" fmla="val -155882"/>
              <a:gd name="adj4" fmla="val -2023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Mark </a:t>
            </a:r>
            <a:r>
              <a:rPr lang="en-US" sz="1200" dirty="0" err="1" smtClean="0">
                <a:solidFill>
                  <a:schemeClr val="tx1"/>
                </a:solidFill>
              </a:rPr>
              <a:t>Melancon</a:t>
            </a:r>
            <a:r>
              <a:rPr lang="en-US" sz="1200" dirty="0" smtClean="0">
                <a:solidFill>
                  <a:schemeClr val="tx1"/>
                </a:solidFill>
              </a:rPr>
              <a:t>: 55.5%</a:t>
            </a:r>
          </a:p>
        </p:txBody>
      </p:sp>
      <p:sp>
        <p:nvSpPr>
          <p:cNvPr id="27" name="Line Callout 1 26"/>
          <p:cNvSpPr/>
          <p:nvPr/>
        </p:nvSpPr>
        <p:spPr>
          <a:xfrm>
            <a:off x="4994694" y="4236957"/>
            <a:ext cx="1639323" cy="209498"/>
          </a:xfrm>
          <a:prstGeom prst="borderCallout1">
            <a:avLst>
              <a:gd name="adj1" fmla="val -230322"/>
              <a:gd name="adj2" fmla="val 113788"/>
              <a:gd name="adj3" fmla="val -230393"/>
              <a:gd name="adj4" fmla="val 7048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Ken Giles: 41.4%</a:t>
            </a:r>
          </a:p>
        </p:txBody>
      </p:sp>
      <p:sp>
        <p:nvSpPr>
          <p:cNvPr id="28" name="Line Callout 1 27"/>
          <p:cNvSpPr/>
          <p:nvPr/>
        </p:nvSpPr>
        <p:spPr>
          <a:xfrm>
            <a:off x="7250075" y="5353102"/>
            <a:ext cx="1660838" cy="209498"/>
          </a:xfrm>
          <a:prstGeom prst="borderCallout1">
            <a:avLst>
              <a:gd name="adj1" fmla="val -203270"/>
              <a:gd name="adj2" fmla="val 19573"/>
              <a:gd name="adj3" fmla="val -207885"/>
              <a:gd name="adj4" fmla="val -2470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Koji Uehara: 26.9%</a:t>
            </a:r>
          </a:p>
        </p:txBody>
      </p:sp>
      <p:sp>
        <p:nvSpPr>
          <p:cNvPr id="29" name="Line Callout 1 28"/>
          <p:cNvSpPr/>
          <p:nvPr/>
        </p:nvSpPr>
        <p:spPr>
          <a:xfrm>
            <a:off x="4588018" y="1982333"/>
            <a:ext cx="1744746" cy="209498"/>
          </a:xfrm>
          <a:prstGeom prst="borderCallout1">
            <a:avLst>
              <a:gd name="adj1" fmla="val -223453"/>
              <a:gd name="adj2" fmla="val 128195"/>
              <a:gd name="adj3" fmla="val -225605"/>
              <a:gd name="adj4" fmla="val 8749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Blake </a:t>
            </a:r>
            <a:r>
              <a:rPr lang="en-US" sz="1200" dirty="0" err="1" smtClean="0">
                <a:solidFill>
                  <a:schemeClr val="tx1"/>
                </a:solidFill>
              </a:rPr>
              <a:t>Treinen</a:t>
            </a:r>
            <a:r>
              <a:rPr lang="en-US" sz="1200" dirty="0" smtClean="0">
                <a:solidFill>
                  <a:schemeClr val="tx1"/>
                </a:solidFill>
              </a:rPr>
              <a:t>: 66.9%</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GB%: Groundball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85031" y="2971845"/>
            <a:ext cx="1583724" cy="276999"/>
          </a:xfrm>
          <a:prstGeom prst="rect">
            <a:avLst/>
          </a:prstGeom>
          <a:noFill/>
        </p:spPr>
        <p:txBody>
          <a:bodyPr wrap="square" rtlCol="0">
            <a:spAutoFit/>
          </a:bodyPr>
          <a:lstStyle/>
          <a:p>
            <a:r>
              <a:rPr lang="en-US" sz="1200" b="1" dirty="0"/>
              <a:t>ML </a:t>
            </a:r>
            <a:r>
              <a:rPr lang="en-US" sz="1200" b="1" dirty="0" smtClean="0"/>
              <a:t>AVERAGE: 46.2%</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304368" y="384171"/>
            <a:ext cx="1143000" cy="369332"/>
          </a:xfrm>
          <a:prstGeom prst="rect">
            <a:avLst/>
          </a:prstGeom>
          <a:noFill/>
        </p:spPr>
        <p:txBody>
          <a:bodyPr wrap="square" rtlCol="0">
            <a:spAutoFit/>
          </a:bodyPr>
          <a:lstStyle/>
          <a:p>
            <a:r>
              <a:rPr lang="en-US" dirty="0" smtClean="0"/>
              <a:t>Relievers</a:t>
            </a:r>
            <a:endParaRPr lang="en-US" dirty="0"/>
          </a:p>
        </p:txBody>
      </p:sp>
      <p:sp>
        <p:nvSpPr>
          <p:cNvPr id="34" name="Line Callout 1 33"/>
          <p:cNvSpPr/>
          <p:nvPr/>
        </p:nvSpPr>
        <p:spPr>
          <a:xfrm>
            <a:off x="4230590" y="2811457"/>
            <a:ext cx="1822474" cy="209498"/>
          </a:xfrm>
          <a:prstGeom prst="borderCallout1">
            <a:avLst>
              <a:gd name="adj1" fmla="val 194152"/>
              <a:gd name="adj2" fmla="val 51628"/>
              <a:gd name="adj3" fmla="val 104342"/>
              <a:gd name="adj4" fmla="val 51357"/>
            </a:avLst>
          </a:prstGeom>
          <a:noFill/>
          <a:ln w="127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rgbClr val="FFC000"/>
                </a:solidFill>
              </a:rPr>
              <a:t>Reliever Average: 46.6%</a:t>
            </a:r>
          </a:p>
        </p:txBody>
      </p:sp>
      <p:sp>
        <p:nvSpPr>
          <p:cNvPr id="41" name="TextBox 40"/>
          <p:cNvSpPr txBox="1"/>
          <p:nvPr/>
        </p:nvSpPr>
        <p:spPr>
          <a:xfrm>
            <a:off x="-10278" y="2971845"/>
            <a:ext cx="1583724" cy="276999"/>
          </a:xfrm>
          <a:prstGeom prst="rect">
            <a:avLst/>
          </a:prstGeom>
          <a:noFill/>
        </p:spPr>
        <p:txBody>
          <a:bodyPr wrap="square" rtlCol="0">
            <a:spAutoFit/>
          </a:bodyPr>
          <a:lstStyle/>
          <a:p>
            <a:r>
              <a:rPr lang="en-US" sz="1200" b="1" dirty="0"/>
              <a:t>ML </a:t>
            </a:r>
            <a:r>
              <a:rPr lang="en-US" sz="1200" b="1" dirty="0" smtClean="0"/>
              <a:t>AVERAGE: 46.2%</a:t>
            </a:r>
            <a:endParaRPr lang="en-US" sz="1200" b="1" dirty="0"/>
          </a:p>
        </p:txBody>
      </p:sp>
      <p:cxnSp>
        <p:nvCxnSpPr>
          <p:cNvPr id="42" name="Straight Connector 41"/>
          <p:cNvCxnSpPr/>
          <p:nvPr/>
        </p:nvCxnSpPr>
        <p:spPr>
          <a:xfrm>
            <a:off x="76174" y="3460557"/>
            <a:ext cx="8947755" cy="0"/>
          </a:xfrm>
          <a:prstGeom prst="line">
            <a:avLst/>
          </a:prstGeom>
          <a:ln w="317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6174" y="3217625"/>
            <a:ext cx="8947755"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174091" y="2510095"/>
            <a:ext cx="1683133" cy="216065"/>
          </a:xfrm>
          <a:prstGeom prst="borderCallout1">
            <a:avLst>
              <a:gd name="adj1" fmla="val -194206"/>
              <a:gd name="adj2" fmla="val 110880"/>
              <a:gd name="adj3" fmla="val -194276"/>
              <a:gd name="adj4" fmla="val 8049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Marcus Stroman: 61.6%</a:t>
            </a:r>
          </a:p>
        </p:txBody>
      </p:sp>
      <p:sp>
        <p:nvSpPr>
          <p:cNvPr id="31" name="Line Callout 1 30"/>
          <p:cNvSpPr/>
          <p:nvPr/>
        </p:nvSpPr>
        <p:spPr>
          <a:xfrm>
            <a:off x="7293362" y="1350056"/>
            <a:ext cx="1688228" cy="228763"/>
          </a:xfrm>
          <a:prstGeom prst="borderCallout1">
            <a:avLst>
              <a:gd name="adj1" fmla="val -210942"/>
              <a:gd name="adj2" fmla="val 14084"/>
              <a:gd name="adj3" fmla="val -394214"/>
              <a:gd name="adj4" fmla="val -2813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smtClean="0">
                <a:solidFill>
                  <a:schemeClr val="tx1"/>
                </a:solidFill>
              </a:rPr>
              <a:t>Zach Britton: 80.2%</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571" y="1557725"/>
            <a:ext cx="1274858" cy="956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7371" y="2195297"/>
            <a:ext cx="1449161" cy="954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164" y="3368821"/>
            <a:ext cx="1454458" cy="909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4959" y="4243420"/>
            <a:ext cx="1366749" cy="911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84404" y="459608"/>
            <a:ext cx="1284472" cy="894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44873" y="1114536"/>
            <a:ext cx="1423900" cy="8677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11508" y="1850089"/>
            <a:ext cx="1264556" cy="9496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286623" y="3131096"/>
            <a:ext cx="1008497" cy="1105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15200" y="4414067"/>
            <a:ext cx="1485252" cy="9306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2425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anim calcmode="lin" valueType="num">
                                      <p:cBhvr>
                                        <p:cTn id="13" dur="750" fill="hold"/>
                                        <p:tgtEl>
                                          <p:spTgt spid="23"/>
                                        </p:tgtEl>
                                        <p:attrNameLst>
                                          <p:attrName>ppt_x</p:attrName>
                                        </p:attrNameLst>
                                      </p:cBhvr>
                                      <p:tavLst>
                                        <p:tav tm="0">
                                          <p:val>
                                            <p:strVal val="#ppt_x"/>
                                          </p:val>
                                        </p:tav>
                                        <p:tav tm="100000">
                                          <p:val>
                                            <p:strVal val="#ppt_x"/>
                                          </p:val>
                                        </p:tav>
                                      </p:tavLst>
                                    </p:anim>
                                    <p:anim calcmode="lin" valueType="num">
                                      <p:cBhvr>
                                        <p:cTn id="1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750"/>
                                        <p:tgtEl>
                                          <p:spTgt spid="43"/>
                                        </p:tgtEl>
                                      </p:cBhvr>
                                    </p:animEffect>
                                    <p:anim calcmode="lin" valueType="num">
                                      <p:cBhvr>
                                        <p:cTn id="20" dur="750" fill="hold"/>
                                        <p:tgtEl>
                                          <p:spTgt spid="43"/>
                                        </p:tgtEl>
                                        <p:attrNameLst>
                                          <p:attrName>ppt_x</p:attrName>
                                        </p:attrNameLst>
                                      </p:cBhvr>
                                      <p:tavLst>
                                        <p:tav tm="0">
                                          <p:val>
                                            <p:strVal val="#ppt_x"/>
                                          </p:val>
                                        </p:tav>
                                        <p:tav tm="100000">
                                          <p:val>
                                            <p:strVal val="#ppt_x"/>
                                          </p:val>
                                        </p:tav>
                                      </p:tavLst>
                                    </p:anim>
                                    <p:anim calcmode="lin" valueType="num">
                                      <p:cBhvr>
                                        <p:cTn id="21" dur="750" fill="hold"/>
                                        <p:tgtEl>
                                          <p:spTgt spid="4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750"/>
                                        <p:tgtEl>
                                          <p:spTgt spid="34"/>
                                        </p:tgtEl>
                                      </p:cBhvr>
                                    </p:animEffect>
                                    <p:anim calcmode="lin" valueType="num">
                                      <p:cBhvr>
                                        <p:cTn id="25" dur="750" fill="hold"/>
                                        <p:tgtEl>
                                          <p:spTgt spid="34"/>
                                        </p:tgtEl>
                                        <p:attrNameLst>
                                          <p:attrName>ppt_x</p:attrName>
                                        </p:attrNameLst>
                                      </p:cBhvr>
                                      <p:tavLst>
                                        <p:tav tm="0">
                                          <p:val>
                                            <p:strVal val="#ppt_x"/>
                                          </p:val>
                                        </p:tav>
                                        <p:tav tm="100000">
                                          <p:val>
                                            <p:strVal val="#ppt_x"/>
                                          </p:val>
                                        </p:tav>
                                      </p:tavLst>
                                    </p:anim>
                                    <p:anim calcmode="lin" valueType="num">
                                      <p:cBhvr>
                                        <p:cTn id="26"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750"/>
                                        <p:tgtEl>
                                          <p:spTgt spid="17"/>
                                        </p:tgtEl>
                                      </p:cBhvr>
                                    </p:animEffect>
                                    <p:anim calcmode="lin" valueType="num">
                                      <p:cBhvr>
                                        <p:cTn id="32" dur="750" fill="hold"/>
                                        <p:tgtEl>
                                          <p:spTgt spid="17"/>
                                        </p:tgtEl>
                                        <p:attrNameLst>
                                          <p:attrName>ppt_x</p:attrName>
                                        </p:attrNameLst>
                                      </p:cBhvr>
                                      <p:tavLst>
                                        <p:tav tm="0">
                                          <p:val>
                                            <p:strVal val="#ppt_x"/>
                                          </p:val>
                                        </p:tav>
                                        <p:tav tm="100000">
                                          <p:val>
                                            <p:strVal val="#ppt_x"/>
                                          </p:val>
                                        </p:tav>
                                      </p:tavLst>
                                    </p:anim>
                                    <p:anim calcmode="lin" valueType="num">
                                      <p:cBhvr>
                                        <p:cTn id="33" dur="750" fill="hold"/>
                                        <p:tgtEl>
                                          <p:spTgt spid="1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750"/>
                                        <p:tgtEl>
                                          <p:spTgt spid="28"/>
                                        </p:tgtEl>
                                      </p:cBhvr>
                                    </p:animEffect>
                                    <p:anim calcmode="lin" valueType="num">
                                      <p:cBhvr>
                                        <p:cTn id="37" dur="750" fill="hold"/>
                                        <p:tgtEl>
                                          <p:spTgt spid="28"/>
                                        </p:tgtEl>
                                        <p:attrNameLst>
                                          <p:attrName>ppt_x</p:attrName>
                                        </p:attrNameLst>
                                      </p:cBhvr>
                                      <p:tavLst>
                                        <p:tav tm="0">
                                          <p:val>
                                            <p:strVal val="#ppt_x"/>
                                          </p:val>
                                        </p:tav>
                                        <p:tav tm="100000">
                                          <p:val>
                                            <p:strVal val="#ppt_x"/>
                                          </p:val>
                                        </p:tav>
                                      </p:tavLst>
                                    </p:anim>
                                    <p:anim calcmode="lin" valueType="num">
                                      <p:cBhvr>
                                        <p:cTn id="38" dur="750" fill="hold"/>
                                        <p:tgtEl>
                                          <p:spTgt spid="28"/>
                                        </p:tgtEl>
                                        <p:attrNameLst>
                                          <p:attrName>ppt_y</p:attrName>
                                        </p:attrNameLst>
                                      </p:cBhvr>
                                      <p:tavLst>
                                        <p:tav tm="0">
                                          <p:val>
                                            <p:strVal val="#ppt_y+.1"/>
                                          </p:val>
                                        </p:tav>
                                        <p:tav tm="100000">
                                          <p:val>
                                            <p:strVal val="#ppt_y"/>
                                          </p:val>
                                        </p:tav>
                                      </p:tavLst>
                                    </p:anim>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750"/>
                                        <p:tgtEl>
                                          <p:spTgt spid="16"/>
                                        </p:tgtEl>
                                      </p:cBhvr>
                                    </p:animEffect>
                                    <p:anim calcmode="lin" valueType="num">
                                      <p:cBhvr>
                                        <p:cTn id="43" dur="750" fill="hold"/>
                                        <p:tgtEl>
                                          <p:spTgt spid="16"/>
                                        </p:tgtEl>
                                        <p:attrNameLst>
                                          <p:attrName>ppt_x</p:attrName>
                                        </p:attrNameLst>
                                      </p:cBhvr>
                                      <p:tavLst>
                                        <p:tav tm="0">
                                          <p:val>
                                            <p:strVal val="#ppt_x"/>
                                          </p:val>
                                        </p:tav>
                                        <p:tav tm="100000">
                                          <p:val>
                                            <p:strVal val="#ppt_x"/>
                                          </p:val>
                                        </p:tav>
                                      </p:tavLst>
                                    </p:anim>
                                    <p:anim calcmode="lin" valueType="num">
                                      <p:cBhvr>
                                        <p:cTn id="44" dur="75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750"/>
                                        <p:tgtEl>
                                          <p:spTgt spid="27"/>
                                        </p:tgtEl>
                                      </p:cBhvr>
                                    </p:animEffect>
                                    <p:anim calcmode="lin" valueType="num">
                                      <p:cBhvr>
                                        <p:cTn id="48" dur="750" fill="hold"/>
                                        <p:tgtEl>
                                          <p:spTgt spid="27"/>
                                        </p:tgtEl>
                                        <p:attrNameLst>
                                          <p:attrName>ppt_x</p:attrName>
                                        </p:attrNameLst>
                                      </p:cBhvr>
                                      <p:tavLst>
                                        <p:tav tm="0">
                                          <p:val>
                                            <p:strVal val="#ppt_x"/>
                                          </p:val>
                                        </p:tav>
                                        <p:tav tm="100000">
                                          <p:val>
                                            <p:strVal val="#ppt_x"/>
                                          </p:val>
                                        </p:tav>
                                      </p:tavLst>
                                    </p:anim>
                                    <p:anim calcmode="lin" valueType="num">
                                      <p:cBhvr>
                                        <p:cTn id="49" dur="750" fill="hold"/>
                                        <p:tgtEl>
                                          <p:spTgt spid="27"/>
                                        </p:tgtEl>
                                        <p:attrNameLst>
                                          <p:attrName>ppt_y</p:attrName>
                                        </p:attrNameLst>
                                      </p:cBhvr>
                                      <p:tavLst>
                                        <p:tav tm="0">
                                          <p:val>
                                            <p:strVal val="#ppt_y+.1"/>
                                          </p:val>
                                        </p:tav>
                                        <p:tav tm="100000">
                                          <p:val>
                                            <p:strVal val="#ppt_y"/>
                                          </p:val>
                                        </p:tav>
                                      </p:tavLst>
                                    </p:anim>
                                  </p:childTnLst>
                                </p:cTn>
                              </p:par>
                            </p:childTnLst>
                          </p:cTn>
                        </p:par>
                        <p:par>
                          <p:cTn id="50" fill="hold">
                            <p:stCondLst>
                              <p:cond delay="1500"/>
                            </p:stCondLst>
                            <p:childTnLst>
                              <p:par>
                                <p:cTn id="51" presetID="42" presetClass="entr" presetSubtype="0"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750"/>
                                        <p:tgtEl>
                                          <p:spTgt spid="15"/>
                                        </p:tgtEl>
                                      </p:cBhvr>
                                    </p:animEffect>
                                    <p:anim calcmode="lin" valueType="num">
                                      <p:cBhvr>
                                        <p:cTn id="54" dur="750" fill="hold"/>
                                        <p:tgtEl>
                                          <p:spTgt spid="15"/>
                                        </p:tgtEl>
                                        <p:attrNameLst>
                                          <p:attrName>ppt_x</p:attrName>
                                        </p:attrNameLst>
                                      </p:cBhvr>
                                      <p:tavLst>
                                        <p:tav tm="0">
                                          <p:val>
                                            <p:strVal val="#ppt_x"/>
                                          </p:val>
                                        </p:tav>
                                        <p:tav tm="100000">
                                          <p:val>
                                            <p:strVal val="#ppt_x"/>
                                          </p:val>
                                        </p:tav>
                                      </p:tavLst>
                                    </p:anim>
                                    <p:anim calcmode="lin" valueType="num">
                                      <p:cBhvr>
                                        <p:cTn id="55" dur="750" fill="hold"/>
                                        <p:tgtEl>
                                          <p:spTgt spid="15"/>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750"/>
                                        <p:tgtEl>
                                          <p:spTgt spid="26"/>
                                        </p:tgtEl>
                                      </p:cBhvr>
                                    </p:animEffect>
                                    <p:anim calcmode="lin" valueType="num">
                                      <p:cBhvr>
                                        <p:cTn id="59" dur="750" fill="hold"/>
                                        <p:tgtEl>
                                          <p:spTgt spid="26"/>
                                        </p:tgtEl>
                                        <p:attrNameLst>
                                          <p:attrName>ppt_x</p:attrName>
                                        </p:attrNameLst>
                                      </p:cBhvr>
                                      <p:tavLst>
                                        <p:tav tm="0">
                                          <p:val>
                                            <p:strVal val="#ppt_x"/>
                                          </p:val>
                                        </p:tav>
                                        <p:tav tm="100000">
                                          <p:val>
                                            <p:strVal val="#ppt_x"/>
                                          </p:val>
                                        </p:tav>
                                      </p:tavLst>
                                    </p:anim>
                                    <p:anim calcmode="lin" valueType="num">
                                      <p:cBhvr>
                                        <p:cTn id="60" dur="750" fill="hold"/>
                                        <p:tgtEl>
                                          <p:spTgt spid="26"/>
                                        </p:tgtEl>
                                        <p:attrNameLst>
                                          <p:attrName>ppt_y</p:attrName>
                                        </p:attrNameLst>
                                      </p:cBhvr>
                                      <p:tavLst>
                                        <p:tav tm="0">
                                          <p:val>
                                            <p:strVal val="#ppt_y+.1"/>
                                          </p:val>
                                        </p:tav>
                                        <p:tav tm="100000">
                                          <p:val>
                                            <p:strVal val="#ppt_y"/>
                                          </p:val>
                                        </p:tav>
                                      </p:tavLst>
                                    </p:anim>
                                  </p:childTnLst>
                                </p:cTn>
                              </p:par>
                            </p:childTnLst>
                          </p:cTn>
                        </p:par>
                        <p:par>
                          <p:cTn id="61" fill="hold">
                            <p:stCondLst>
                              <p:cond delay="2250"/>
                            </p:stCondLst>
                            <p:childTnLst>
                              <p:par>
                                <p:cTn id="62" presetID="42" presetClass="entr" presetSubtype="0"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750"/>
                                        <p:tgtEl>
                                          <p:spTgt spid="8"/>
                                        </p:tgtEl>
                                      </p:cBhvr>
                                    </p:animEffect>
                                    <p:anim calcmode="lin" valueType="num">
                                      <p:cBhvr>
                                        <p:cTn id="65" dur="750" fill="hold"/>
                                        <p:tgtEl>
                                          <p:spTgt spid="8"/>
                                        </p:tgtEl>
                                        <p:attrNameLst>
                                          <p:attrName>ppt_x</p:attrName>
                                        </p:attrNameLst>
                                      </p:cBhvr>
                                      <p:tavLst>
                                        <p:tav tm="0">
                                          <p:val>
                                            <p:strVal val="#ppt_x"/>
                                          </p:val>
                                        </p:tav>
                                        <p:tav tm="100000">
                                          <p:val>
                                            <p:strVal val="#ppt_x"/>
                                          </p:val>
                                        </p:tav>
                                      </p:tavLst>
                                    </p:anim>
                                    <p:anim calcmode="lin" valueType="num">
                                      <p:cBhvr>
                                        <p:cTn id="66" dur="750" fill="hold"/>
                                        <p:tgtEl>
                                          <p:spTgt spid="8"/>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750"/>
                                        <p:tgtEl>
                                          <p:spTgt spid="29"/>
                                        </p:tgtEl>
                                      </p:cBhvr>
                                    </p:animEffect>
                                    <p:anim calcmode="lin" valueType="num">
                                      <p:cBhvr>
                                        <p:cTn id="70" dur="750" fill="hold"/>
                                        <p:tgtEl>
                                          <p:spTgt spid="29"/>
                                        </p:tgtEl>
                                        <p:attrNameLst>
                                          <p:attrName>ppt_x</p:attrName>
                                        </p:attrNameLst>
                                      </p:cBhvr>
                                      <p:tavLst>
                                        <p:tav tm="0">
                                          <p:val>
                                            <p:strVal val="#ppt_x"/>
                                          </p:val>
                                        </p:tav>
                                        <p:tav tm="100000">
                                          <p:val>
                                            <p:strVal val="#ppt_x"/>
                                          </p:val>
                                        </p:tav>
                                      </p:tavLst>
                                    </p:anim>
                                    <p:anim calcmode="lin" valueType="num">
                                      <p:cBhvr>
                                        <p:cTn id="71" dur="750" fill="hold"/>
                                        <p:tgtEl>
                                          <p:spTgt spid="29"/>
                                        </p:tgtEl>
                                        <p:attrNameLst>
                                          <p:attrName>ppt_y</p:attrName>
                                        </p:attrNameLst>
                                      </p:cBhvr>
                                      <p:tavLst>
                                        <p:tav tm="0">
                                          <p:val>
                                            <p:strVal val="#ppt_y+.1"/>
                                          </p:val>
                                        </p:tav>
                                        <p:tav tm="100000">
                                          <p:val>
                                            <p:strVal val="#ppt_y"/>
                                          </p:val>
                                        </p:tav>
                                      </p:tavLst>
                                    </p:anim>
                                  </p:childTnLst>
                                </p:cTn>
                              </p:par>
                            </p:childTnLst>
                          </p:cTn>
                        </p:par>
                        <p:par>
                          <p:cTn id="72" fill="hold">
                            <p:stCondLst>
                              <p:cond delay="3000"/>
                            </p:stCondLst>
                            <p:childTnLst>
                              <p:par>
                                <p:cTn id="73" presetID="42" presetClass="entr" presetSubtype="0" fill="hold" nodeType="after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750"/>
                                        <p:tgtEl>
                                          <p:spTgt spid="35"/>
                                        </p:tgtEl>
                                      </p:cBhvr>
                                    </p:animEffect>
                                    <p:anim calcmode="lin" valueType="num">
                                      <p:cBhvr>
                                        <p:cTn id="76" dur="750" fill="hold"/>
                                        <p:tgtEl>
                                          <p:spTgt spid="35"/>
                                        </p:tgtEl>
                                        <p:attrNameLst>
                                          <p:attrName>ppt_x</p:attrName>
                                        </p:attrNameLst>
                                      </p:cBhvr>
                                      <p:tavLst>
                                        <p:tav tm="0">
                                          <p:val>
                                            <p:strVal val="#ppt_x"/>
                                          </p:val>
                                        </p:tav>
                                        <p:tav tm="100000">
                                          <p:val>
                                            <p:strVal val="#ppt_x"/>
                                          </p:val>
                                        </p:tav>
                                      </p:tavLst>
                                    </p:anim>
                                    <p:anim calcmode="lin" valueType="num">
                                      <p:cBhvr>
                                        <p:cTn id="77" dur="750" fill="hold"/>
                                        <p:tgtEl>
                                          <p:spTgt spid="35"/>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750"/>
                                        <p:tgtEl>
                                          <p:spTgt spid="31"/>
                                        </p:tgtEl>
                                      </p:cBhvr>
                                    </p:animEffect>
                                    <p:anim calcmode="lin" valueType="num">
                                      <p:cBhvr>
                                        <p:cTn id="81" dur="750" fill="hold"/>
                                        <p:tgtEl>
                                          <p:spTgt spid="31"/>
                                        </p:tgtEl>
                                        <p:attrNameLst>
                                          <p:attrName>ppt_x</p:attrName>
                                        </p:attrNameLst>
                                      </p:cBhvr>
                                      <p:tavLst>
                                        <p:tav tm="0">
                                          <p:val>
                                            <p:strVal val="#ppt_x"/>
                                          </p:val>
                                        </p:tav>
                                        <p:tav tm="100000">
                                          <p:val>
                                            <p:strVal val="#ppt_x"/>
                                          </p:val>
                                        </p:tav>
                                      </p:tavLst>
                                    </p:anim>
                                    <p:anim calcmode="lin" valueType="num">
                                      <p:cBhvr>
                                        <p:cTn id="82" dur="75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27" grpId="0" animBg="1"/>
      <p:bldP spid="28" grpId="0" animBg="1"/>
      <p:bldP spid="29" grpId="0" animBg="1"/>
      <p:bldP spid="34" grpId="0" animBg="1"/>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53470" y="1384832"/>
            <a:ext cx="180730" cy="400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94944" y="1063816"/>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60076" y="1967658"/>
            <a:ext cx="1552574" cy="209498"/>
          </a:xfrm>
          <a:prstGeom prst="borderCallout1">
            <a:avLst>
              <a:gd name="adj1" fmla="val 356069"/>
              <a:gd name="adj2" fmla="val 11628"/>
              <a:gd name="adj3" fmla="val 401465"/>
              <a:gd name="adj4" fmla="val -207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Johnny </a:t>
            </a:r>
            <a:r>
              <a:rPr lang="en-US" sz="1200" dirty="0" err="1" smtClean="0">
                <a:solidFill>
                  <a:schemeClr val="tx1"/>
                </a:solidFill>
              </a:rPr>
              <a:t>Cueto</a:t>
            </a:r>
            <a:r>
              <a:rPr lang="en-US" sz="1200" dirty="0" smtClean="0">
                <a:solidFill>
                  <a:schemeClr val="tx1"/>
                </a:solidFill>
              </a:rPr>
              <a:t>: 52.2%</a:t>
            </a:r>
          </a:p>
        </p:txBody>
      </p:sp>
      <p:sp>
        <p:nvSpPr>
          <p:cNvPr id="24" name="Line Callout 1 23"/>
          <p:cNvSpPr/>
          <p:nvPr/>
        </p:nvSpPr>
        <p:spPr>
          <a:xfrm>
            <a:off x="2387525" y="5154473"/>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Jered Weaver: 29.6%</a:t>
            </a:r>
          </a:p>
        </p:txBody>
      </p:sp>
      <p:sp>
        <p:nvSpPr>
          <p:cNvPr id="25" name="Line Callout 1 24"/>
          <p:cNvSpPr/>
          <p:nvPr/>
        </p:nvSpPr>
        <p:spPr>
          <a:xfrm>
            <a:off x="220832" y="4280207"/>
            <a:ext cx="1556491" cy="209498"/>
          </a:xfrm>
          <a:prstGeom prst="borderCallout1">
            <a:avLst>
              <a:gd name="adj1" fmla="val -211794"/>
              <a:gd name="adj2" fmla="val 92495"/>
              <a:gd name="adj3" fmla="val -211939"/>
              <a:gd name="adj4" fmla="val 11738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Sale: 42.2%</a:t>
            </a:r>
          </a:p>
        </p:txBody>
      </p:sp>
      <p:sp>
        <p:nvSpPr>
          <p:cNvPr id="26" name="Line Callout 1 25"/>
          <p:cNvSpPr/>
          <p:nvPr/>
        </p:nvSpPr>
        <p:spPr>
          <a:xfrm>
            <a:off x="7170800" y="2711798"/>
            <a:ext cx="1819385" cy="176083"/>
          </a:xfrm>
          <a:prstGeom prst="borderCallout1">
            <a:avLst>
              <a:gd name="adj1" fmla="val -204498"/>
              <a:gd name="adj2" fmla="val 17586"/>
              <a:gd name="adj3" fmla="val -204567"/>
              <a:gd name="adj4" fmla="val -1814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Trevor Oaks: 58.4% (AAA)</a:t>
            </a:r>
          </a:p>
        </p:txBody>
      </p:sp>
      <p:sp>
        <p:nvSpPr>
          <p:cNvPr id="27" name="Line Callout 1 26"/>
          <p:cNvSpPr/>
          <p:nvPr/>
        </p:nvSpPr>
        <p:spPr>
          <a:xfrm>
            <a:off x="4946430" y="4583057"/>
            <a:ext cx="1639323" cy="209498"/>
          </a:xfrm>
          <a:prstGeom prst="borderCallout1">
            <a:avLst>
              <a:gd name="adj1" fmla="val -218311"/>
              <a:gd name="adj2" fmla="val 113788"/>
              <a:gd name="adj3" fmla="val -218380"/>
              <a:gd name="adj4" fmla="val 7201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Imani Abdullah: 39.0%</a:t>
            </a:r>
          </a:p>
        </p:txBody>
      </p:sp>
      <p:sp>
        <p:nvSpPr>
          <p:cNvPr id="28" name="Line Callout 1 27"/>
          <p:cNvSpPr/>
          <p:nvPr/>
        </p:nvSpPr>
        <p:spPr>
          <a:xfrm>
            <a:off x="7065774" y="4792555"/>
            <a:ext cx="1933936" cy="201900"/>
          </a:xfrm>
          <a:prstGeom prst="borderCallout1">
            <a:avLst>
              <a:gd name="adj1" fmla="val -179682"/>
              <a:gd name="adj2" fmla="val 21543"/>
              <a:gd name="adj3" fmla="val -179579"/>
              <a:gd name="adj4" fmla="val -1288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Chase De Jong: 37.6% (AA)</a:t>
            </a:r>
          </a:p>
        </p:txBody>
      </p:sp>
      <p:sp>
        <p:nvSpPr>
          <p:cNvPr id="29" name="Line Callout 1 28"/>
          <p:cNvSpPr/>
          <p:nvPr/>
        </p:nvSpPr>
        <p:spPr>
          <a:xfrm>
            <a:off x="4726426" y="2147693"/>
            <a:ext cx="1744746" cy="209498"/>
          </a:xfrm>
          <a:prstGeom prst="borderCallout1">
            <a:avLst>
              <a:gd name="adj1" fmla="val 303950"/>
              <a:gd name="adj2" fmla="val 122190"/>
              <a:gd name="adj3" fmla="val 301581"/>
              <a:gd name="adj4" fmla="val 6454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Julio </a:t>
            </a:r>
            <a:r>
              <a:rPr lang="en-US" sz="1200" dirty="0" err="1" smtClean="0">
                <a:solidFill>
                  <a:schemeClr val="tx1"/>
                </a:solidFill>
              </a:rPr>
              <a:t>Urias</a:t>
            </a:r>
            <a:r>
              <a:rPr lang="en-US" sz="1200" dirty="0" smtClean="0">
                <a:solidFill>
                  <a:schemeClr val="tx1"/>
                </a:solidFill>
              </a:rPr>
              <a:t>: 53.6% (AAA)</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GB%: Groundball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85031" y="2971845"/>
            <a:ext cx="1583724" cy="276999"/>
          </a:xfrm>
          <a:prstGeom prst="rect">
            <a:avLst/>
          </a:prstGeom>
          <a:noFill/>
        </p:spPr>
        <p:txBody>
          <a:bodyPr wrap="square" rtlCol="0">
            <a:spAutoFit/>
          </a:bodyPr>
          <a:lstStyle/>
          <a:p>
            <a:r>
              <a:rPr lang="en-US" sz="1200" b="1" dirty="0"/>
              <a:t>ML </a:t>
            </a:r>
            <a:r>
              <a:rPr lang="en-US" sz="1200" b="1" dirty="0" smtClean="0"/>
              <a:t>AVERAGE: 46.2%</a:t>
            </a:r>
            <a:endParaRPr lang="en-US" sz="1200" b="1" dirty="0"/>
          </a:p>
        </p:txBody>
      </p:sp>
      <p:sp>
        <p:nvSpPr>
          <p:cNvPr id="41" name="TextBox 40"/>
          <p:cNvSpPr txBox="1"/>
          <p:nvPr/>
        </p:nvSpPr>
        <p:spPr>
          <a:xfrm>
            <a:off x="-10278" y="2971845"/>
            <a:ext cx="1583724" cy="276999"/>
          </a:xfrm>
          <a:prstGeom prst="rect">
            <a:avLst/>
          </a:prstGeom>
          <a:noFill/>
        </p:spPr>
        <p:txBody>
          <a:bodyPr wrap="square" rtlCol="0">
            <a:spAutoFit/>
          </a:bodyPr>
          <a:lstStyle/>
          <a:p>
            <a:r>
              <a:rPr lang="en-US" sz="1200" b="1" dirty="0"/>
              <a:t>ML </a:t>
            </a:r>
            <a:r>
              <a:rPr lang="en-US" sz="1200" b="1" dirty="0" smtClean="0"/>
              <a:t>AVERAGE: 46.2%</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174091" y="2510095"/>
            <a:ext cx="1683133" cy="216065"/>
          </a:xfrm>
          <a:prstGeom prst="borderCallout1">
            <a:avLst>
              <a:gd name="adj1" fmla="val -194206"/>
              <a:gd name="adj2" fmla="val 110880"/>
              <a:gd name="adj3" fmla="val -194276"/>
              <a:gd name="adj4" fmla="val 8049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Marcus Stroman: 61.6%</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2571" y="1557725"/>
            <a:ext cx="1274858" cy="956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07371" y="2195297"/>
            <a:ext cx="1449161" cy="954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164" y="3368821"/>
            <a:ext cx="1454458" cy="909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5492" y="4243617"/>
            <a:ext cx="1366749" cy="911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1546" y="1820982"/>
            <a:ext cx="1597892" cy="898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4511" y="2360092"/>
            <a:ext cx="1563543" cy="879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6430" y="3662275"/>
            <a:ext cx="1636945" cy="9207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54648" y="3917200"/>
            <a:ext cx="1556187" cy="87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371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50"/>
                                        <p:tgtEl>
                                          <p:spTgt spid="44"/>
                                        </p:tgtEl>
                                      </p:cBhvr>
                                    </p:animEffect>
                                    <p:anim calcmode="lin" valueType="num">
                                      <p:cBhvr>
                                        <p:cTn id="8" dur="750" fill="hold"/>
                                        <p:tgtEl>
                                          <p:spTgt spid="44"/>
                                        </p:tgtEl>
                                        <p:attrNameLst>
                                          <p:attrName>ppt_x</p:attrName>
                                        </p:attrNameLst>
                                      </p:cBhvr>
                                      <p:tavLst>
                                        <p:tav tm="0">
                                          <p:val>
                                            <p:strVal val="#ppt_x"/>
                                          </p:val>
                                        </p:tav>
                                        <p:tav tm="100000">
                                          <p:val>
                                            <p:strVal val="#ppt_x"/>
                                          </p:val>
                                        </p:tav>
                                      </p:tavLst>
                                    </p:anim>
                                    <p:anim calcmode="lin" valueType="num">
                                      <p:cBhvr>
                                        <p:cTn id="9" dur="750" fill="hold"/>
                                        <p:tgtEl>
                                          <p:spTgt spid="4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750"/>
                                        <p:tgtEl>
                                          <p:spTgt spid="40"/>
                                        </p:tgtEl>
                                      </p:cBhvr>
                                    </p:animEffect>
                                    <p:anim calcmode="lin" valueType="num">
                                      <p:cBhvr>
                                        <p:cTn id="19" dur="750" fill="hold"/>
                                        <p:tgtEl>
                                          <p:spTgt spid="40"/>
                                        </p:tgtEl>
                                        <p:attrNameLst>
                                          <p:attrName>ppt_x</p:attrName>
                                        </p:attrNameLst>
                                      </p:cBhvr>
                                      <p:tavLst>
                                        <p:tav tm="0">
                                          <p:val>
                                            <p:strVal val="#ppt_x"/>
                                          </p:val>
                                        </p:tav>
                                        <p:tav tm="100000">
                                          <p:val>
                                            <p:strVal val="#ppt_x"/>
                                          </p:val>
                                        </p:tav>
                                      </p:tavLst>
                                    </p:anim>
                                    <p:anim calcmode="lin" valueType="num">
                                      <p:cBhvr>
                                        <p:cTn id="20" dur="750" fill="hold"/>
                                        <p:tgtEl>
                                          <p:spTgt spid="4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750"/>
                                        <p:tgtEl>
                                          <p:spTgt spid="39"/>
                                        </p:tgtEl>
                                      </p:cBhvr>
                                    </p:animEffect>
                                    <p:anim calcmode="lin" valueType="num">
                                      <p:cBhvr>
                                        <p:cTn id="30" dur="750" fill="hold"/>
                                        <p:tgtEl>
                                          <p:spTgt spid="39"/>
                                        </p:tgtEl>
                                        <p:attrNameLst>
                                          <p:attrName>ppt_x</p:attrName>
                                        </p:attrNameLst>
                                      </p:cBhvr>
                                      <p:tavLst>
                                        <p:tav tm="0">
                                          <p:val>
                                            <p:strVal val="#ppt_x"/>
                                          </p:val>
                                        </p:tav>
                                        <p:tav tm="100000">
                                          <p:val>
                                            <p:strVal val="#ppt_x"/>
                                          </p:val>
                                        </p:tav>
                                      </p:tavLst>
                                    </p:anim>
                                    <p:anim calcmode="lin" valueType="num">
                                      <p:cBhvr>
                                        <p:cTn id="31" dur="750" fill="hold"/>
                                        <p:tgtEl>
                                          <p:spTgt spid="3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750"/>
                                        <p:tgtEl>
                                          <p:spTgt spid="29"/>
                                        </p:tgtEl>
                                      </p:cBhvr>
                                    </p:animEffect>
                                    <p:anim calcmode="lin" valueType="num">
                                      <p:cBhvr>
                                        <p:cTn id="35" dur="750" fill="hold"/>
                                        <p:tgtEl>
                                          <p:spTgt spid="29"/>
                                        </p:tgtEl>
                                        <p:attrNameLst>
                                          <p:attrName>ppt_x</p:attrName>
                                        </p:attrNameLst>
                                      </p:cBhvr>
                                      <p:tavLst>
                                        <p:tav tm="0">
                                          <p:val>
                                            <p:strVal val="#ppt_x"/>
                                          </p:val>
                                        </p:tav>
                                        <p:tav tm="100000">
                                          <p:val>
                                            <p:strVal val="#ppt_x"/>
                                          </p:val>
                                        </p:tav>
                                      </p:tavLst>
                                    </p:anim>
                                    <p:anim calcmode="lin" valueType="num">
                                      <p:cBhvr>
                                        <p:cTn id="36" dur="750" fill="hold"/>
                                        <p:tgtEl>
                                          <p:spTgt spid="29"/>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750"/>
                                        <p:tgtEl>
                                          <p:spTgt spid="38"/>
                                        </p:tgtEl>
                                      </p:cBhvr>
                                    </p:animEffect>
                                    <p:anim calcmode="lin" valueType="num">
                                      <p:cBhvr>
                                        <p:cTn id="41" dur="750" fill="hold"/>
                                        <p:tgtEl>
                                          <p:spTgt spid="38"/>
                                        </p:tgtEl>
                                        <p:attrNameLst>
                                          <p:attrName>ppt_x</p:attrName>
                                        </p:attrNameLst>
                                      </p:cBhvr>
                                      <p:tavLst>
                                        <p:tav tm="0">
                                          <p:val>
                                            <p:strVal val="#ppt_x"/>
                                          </p:val>
                                        </p:tav>
                                        <p:tav tm="100000">
                                          <p:val>
                                            <p:strVal val="#ppt_x"/>
                                          </p:val>
                                        </p:tav>
                                      </p:tavLst>
                                    </p:anim>
                                    <p:anim calcmode="lin" valueType="num">
                                      <p:cBhvr>
                                        <p:cTn id="42" dur="750" fill="hold"/>
                                        <p:tgtEl>
                                          <p:spTgt spid="3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750"/>
                                        <p:tgtEl>
                                          <p:spTgt spid="26"/>
                                        </p:tgtEl>
                                      </p:cBhvr>
                                    </p:animEffect>
                                    <p:anim calcmode="lin" valueType="num">
                                      <p:cBhvr>
                                        <p:cTn id="46" dur="750" fill="hold"/>
                                        <p:tgtEl>
                                          <p:spTgt spid="26"/>
                                        </p:tgtEl>
                                        <p:attrNameLst>
                                          <p:attrName>ppt_x</p:attrName>
                                        </p:attrNameLst>
                                      </p:cBhvr>
                                      <p:tavLst>
                                        <p:tav tm="0">
                                          <p:val>
                                            <p:strVal val="#ppt_x"/>
                                          </p:val>
                                        </p:tav>
                                        <p:tav tm="100000">
                                          <p:val>
                                            <p:strVal val="#ppt_x"/>
                                          </p:val>
                                        </p:tav>
                                      </p:tavLst>
                                    </p:anim>
                                    <p:anim calcmode="lin" valueType="num">
                                      <p:cBhvr>
                                        <p:cTn id="47" dur="75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 Pop-Up Rate</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percentage of </a:t>
            </a:r>
            <a:r>
              <a:rPr lang="en-US" sz="1800" dirty="0" smtClean="0"/>
              <a:t>pop-ups </a:t>
            </a:r>
            <a:r>
              <a:rPr lang="en-US" sz="1800" dirty="0"/>
              <a:t>per batted balls in </a:t>
            </a:r>
            <a:r>
              <a:rPr lang="en-US" sz="1800" dirty="0" smtClean="0"/>
              <a:t>play</a:t>
            </a:r>
          </a:p>
          <a:p>
            <a:pPr>
              <a:spcBef>
                <a:spcPts val="0"/>
              </a:spcBef>
            </a:pPr>
            <a:endParaRPr lang="en-US" sz="1800" dirty="0" smtClean="0"/>
          </a:p>
          <a:p>
            <a:pPr>
              <a:spcBef>
                <a:spcPts val="0"/>
              </a:spcBef>
            </a:pPr>
            <a:r>
              <a:rPr lang="en-US" sz="2000" b="1" dirty="0" smtClean="0"/>
              <a:t>Why it’s Important: </a:t>
            </a:r>
            <a:r>
              <a:rPr lang="en-US" sz="1800" dirty="0"/>
              <a:t>A high pop-up rate is desirable because pop-ups are much less likely to cause damage than line drives and fly balls. </a:t>
            </a:r>
            <a:r>
              <a:rPr lang="en-US" sz="1800" dirty="0" smtClean="0"/>
              <a:t>Pop-ups are outs almost every single time. They are the next most valuable outcome to strikeouts for a pitcher. Generally speaking, pitchers that have high PU% are generating weak contact. Thus, pitcher’s with consistently high PU% tend to outperform their FIPs because of their ability to induce weak contact (ex: Hector Santiago). </a:t>
            </a:r>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pitcher can have a high </a:t>
            </a:r>
            <a:r>
              <a:rPr lang="en-US" sz="1800" dirty="0" smtClean="0"/>
              <a:t>PU% </a:t>
            </a:r>
            <a:r>
              <a:rPr lang="en-US" sz="1800" dirty="0"/>
              <a:t>and still not be effective if </a:t>
            </a:r>
            <a:r>
              <a:rPr lang="en-US" sz="1800" dirty="0" smtClean="0"/>
              <a:t>they exhibit poor command and have a propensity to give up home runs.</a:t>
            </a:r>
            <a:endParaRPr lang="en-US" sz="1800" dirty="0"/>
          </a:p>
        </p:txBody>
      </p:sp>
    </p:spTree>
    <p:extLst>
      <p:ext uri="{BB962C8B-B14F-4D97-AF65-F5344CB8AC3E}">
        <p14:creationId xmlns:p14="http://schemas.microsoft.com/office/powerpoint/2010/main" val="36825791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47651" y="1878635"/>
            <a:ext cx="1552574" cy="209498"/>
          </a:xfrm>
          <a:prstGeom prst="borderCallout1">
            <a:avLst>
              <a:gd name="adj1" fmla="val 333335"/>
              <a:gd name="adj2" fmla="val 92610"/>
              <a:gd name="adj3" fmla="val 333266"/>
              <a:gd name="adj4" fmla="val 11728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Jake </a:t>
            </a:r>
            <a:r>
              <a:rPr lang="en-US" sz="1200" dirty="0" err="1" smtClean="0">
                <a:solidFill>
                  <a:schemeClr val="tx1"/>
                </a:solidFill>
              </a:rPr>
              <a:t>Odorizzi</a:t>
            </a:r>
            <a:r>
              <a:rPr lang="en-US" sz="1200" dirty="0" smtClean="0">
                <a:solidFill>
                  <a:schemeClr val="tx1"/>
                </a:solidFill>
              </a:rPr>
              <a:t>: 10.0%</a:t>
            </a:r>
          </a:p>
        </p:txBody>
      </p:sp>
      <p:sp>
        <p:nvSpPr>
          <p:cNvPr id="24" name="Line Callout 1 23"/>
          <p:cNvSpPr/>
          <p:nvPr/>
        </p:nvSpPr>
        <p:spPr>
          <a:xfrm>
            <a:off x="2375301" y="4844782"/>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a:t>
            </a:r>
            <a:r>
              <a:rPr lang="en-US" sz="1200" dirty="0" err="1" smtClean="0">
                <a:solidFill>
                  <a:schemeClr val="tx1"/>
                </a:solidFill>
              </a:rPr>
              <a:t>Leake</a:t>
            </a:r>
            <a:r>
              <a:rPr lang="en-US" sz="1200" dirty="0" smtClean="0">
                <a:solidFill>
                  <a:schemeClr val="tx1"/>
                </a:solidFill>
              </a:rPr>
              <a:t>: 3.0%</a:t>
            </a:r>
          </a:p>
        </p:txBody>
      </p:sp>
      <p:sp>
        <p:nvSpPr>
          <p:cNvPr id="25" name="Line Callout 1 24"/>
          <p:cNvSpPr/>
          <p:nvPr/>
        </p:nvSpPr>
        <p:spPr>
          <a:xfrm>
            <a:off x="171112" y="3395373"/>
            <a:ext cx="1556491" cy="209498"/>
          </a:xfrm>
          <a:prstGeom prst="borderCallout1">
            <a:avLst>
              <a:gd name="adj1" fmla="val 278567"/>
              <a:gd name="adj2" fmla="val 80935"/>
              <a:gd name="adj3" fmla="val 191893"/>
              <a:gd name="adj4" fmla="val 12275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Josh Tomlin: 5.1%</a:t>
            </a:r>
          </a:p>
        </p:txBody>
      </p:sp>
      <p:sp>
        <p:nvSpPr>
          <p:cNvPr id="26" name="Line Callout 1 25"/>
          <p:cNvSpPr/>
          <p:nvPr/>
        </p:nvSpPr>
        <p:spPr>
          <a:xfrm>
            <a:off x="7108134" y="2019720"/>
            <a:ext cx="1734732" cy="180333"/>
          </a:xfrm>
          <a:prstGeom prst="borderCallout1">
            <a:avLst>
              <a:gd name="adj1" fmla="val 338968"/>
              <a:gd name="adj2" fmla="val -15985"/>
              <a:gd name="adj3" fmla="val 338901"/>
              <a:gd name="adj4" fmla="val 1956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Imani Abdullah: 9.9% (A)</a:t>
            </a:r>
          </a:p>
        </p:txBody>
      </p:sp>
      <p:sp>
        <p:nvSpPr>
          <p:cNvPr id="27" name="Line Callout 1 26"/>
          <p:cNvSpPr/>
          <p:nvPr/>
        </p:nvSpPr>
        <p:spPr>
          <a:xfrm>
            <a:off x="4915377" y="4551065"/>
            <a:ext cx="1706894" cy="241490"/>
          </a:xfrm>
          <a:prstGeom prst="borderCallout1">
            <a:avLst>
              <a:gd name="adj1" fmla="val -213765"/>
              <a:gd name="adj2" fmla="val 113207"/>
              <a:gd name="adj3" fmla="val -213833"/>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Yadier</a:t>
            </a:r>
            <a:r>
              <a:rPr lang="en-US" sz="1200" dirty="0" smtClean="0">
                <a:solidFill>
                  <a:schemeClr val="tx1"/>
                </a:solidFill>
              </a:rPr>
              <a:t> Alvarez: 4.3% (A)</a:t>
            </a:r>
          </a:p>
        </p:txBody>
      </p:sp>
      <p:sp>
        <p:nvSpPr>
          <p:cNvPr id="28" name="Line Callout 1 27"/>
          <p:cNvSpPr/>
          <p:nvPr/>
        </p:nvSpPr>
        <p:spPr>
          <a:xfrm>
            <a:off x="7208135" y="5062405"/>
            <a:ext cx="1742677" cy="195395"/>
          </a:xfrm>
          <a:prstGeom prst="borderCallout1">
            <a:avLst>
              <a:gd name="adj1" fmla="val -214285"/>
              <a:gd name="adj2" fmla="val 9008"/>
              <a:gd name="adj3" fmla="val -214352"/>
              <a:gd name="adj4" fmla="val -2322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Trevor Oaks: 2.5% (AAA)</a:t>
            </a:r>
          </a:p>
        </p:txBody>
      </p:sp>
      <p:sp>
        <p:nvSpPr>
          <p:cNvPr id="29" name="Line Callout 1 28"/>
          <p:cNvSpPr/>
          <p:nvPr/>
        </p:nvSpPr>
        <p:spPr>
          <a:xfrm>
            <a:off x="4667022" y="1605786"/>
            <a:ext cx="1744746" cy="209498"/>
          </a:xfrm>
          <a:prstGeom prst="borderCallout1">
            <a:avLst>
              <a:gd name="adj1" fmla="val -100695"/>
              <a:gd name="adj2" fmla="val 124373"/>
              <a:gd name="adj3" fmla="val -230151"/>
              <a:gd name="adj4" fmla="val 885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Leo Crawford: 16.0% (A)</a:t>
            </a:r>
          </a:p>
        </p:txBody>
      </p:sp>
      <p:sp>
        <p:nvSpPr>
          <p:cNvPr id="21" name="TextBox 20"/>
          <p:cNvSpPr txBox="1"/>
          <p:nvPr/>
        </p:nvSpPr>
        <p:spPr>
          <a:xfrm>
            <a:off x="-10278" y="445543"/>
            <a:ext cx="1628432" cy="646331"/>
          </a:xfrm>
          <a:prstGeom prst="rect">
            <a:avLst/>
          </a:prstGeom>
          <a:noFill/>
        </p:spPr>
        <p:txBody>
          <a:bodyPr wrap="square" rtlCol="0">
            <a:spAutoFit/>
          </a:bodyPr>
          <a:lstStyle/>
          <a:p>
            <a:r>
              <a:rPr lang="en-US" b="1" dirty="0" smtClean="0"/>
              <a:t>PU%: Pop-up Percentage</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841710" y="3075801"/>
            <a:ext cx="1583724" cy="276999"/>
          </a:xfrm>
          <a:prstGeom prst="rect">
            <a:avLst/>
          </a:prstGeom>
          <a:noFill/>
        </p:spPr>
        <p:txBody>
          <a:bodyPr wrap="square" rtlCol="0">
            <a:spAutoFit/>
          </a:bodyPr>
          <a:lstStyle/>
          <a:p>
            <a:r>
              <a:rPr lang="en-US" sz="1200" b="1" dirty="0"/>
              <a:t>ML </a:t>
            </a:r>
            <a:r>
              <a:rPr lang="en-US" sz="1200" b="1" dirty="0" smtClean="0"/>
              <a:t>AVERAGE: 7%</a:t>
            </a:r>
            <a:endParaRPr lang="en-US" sz="1200" b="1" dirty="0"/>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a:t>
            </a:r>
            <a:r>
              <a:rPr lang="en-US" sz="1200" b="1" dirty="0"/>
              <a:t>7</a:t>
            </a:r>
            <a:r>
              <a:rPr lang="en-US" sz="1200" b="1" dirty="0" smtClean="0"/>
              <a:t>%</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2263275" y="2122933"/>
            <a:ext cx="1552574" cy="209498"/>
          </a:xfrm>
          <a:prstGeom prst="borderCallout1">
            <a:avLst>
              <a:gd name="adj1" fmla="val -198615"/>
              <a:gd name="adj2" fmla="val -14752"/>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Max </a:t>
            </a:r>
            <a:r>
              <a:rPr lang="en-US" sz="1200" dirty="0" err="1" smtClean="0">
                <a:solidFill>
                  <a:schemeClr val="tx1"/>
                </a:solidFill>
              </a:rPr>
              <a:t>Scherzer</a:t>
            </a:r>
            <a:r>
              <a:rPr lang="en-US" sz="1200" dirty="0" smtClean="0">
                <a:solidFill>
                  <a:schemeClr val="tx1"/>
                </a:solidFill>
              </a:rPr>
              <a:t>: 13.5%</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960" y="3611379"/>
            <a:ext cx="1372794" cy="771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097" y="1210007"/>
            <a:ext cx="1370930" cy="9144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038" y="2099404"/>
            <a:ext cx="1447800" cy="8143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8135" y="2201012"/>
            <a:ext cx="1534730" cy="863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00291" y="782276"/>
            <a:ext cx="1478208" cy="8314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3169" y="3633453"/>
            <a:ext cx="1631310" cy="917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80527" y="4163590"/>
            <a:ext cx="1597892" cy="898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95286" y="3929199"/>
            <a:ext cx="1362462" cy="908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84776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750"/>
                                        <p:tgtEl>
                                          <p:spTgt spid="38"/>
                                        </p:tgtEl>
                                      </p:cBhvr>
                                    </p:animEffect>
                                    <p:anim calcmode="lin" valueType="num">
                                      <p:cBhvr>
                                        <p:cTn id="19" dur="750" fill="hold"/>
                                        <p:tgtEl>
                                          <p:spTgt spid="38"/>
                                        </p:tgtEl>
                                        <p:attrNameLst>
                                          <p:attrName>ppt_x</p:attrName>
                                        </p:attrNameLst>
                                      </p:cBhvr>
                                      <p:tavLst>
                                        <p:tav tm="0">
                                          <p:val>
                                            <p:strVal val="#ppt_x"/>
                                          </p:val>
                                        </p:tav>
                                        <p:tav tm="100000">
                                          <p:val>
                                            <p:strVal val="#ppt_x"/>
                                          </p:val>
                                        </p:tav>
                                      </p:tavLst>
                                    </p:anim>
                                    <p:anim calcmode="lin" valueType="num">
                                      <p:cBhvr>
                                        <p:cTn id="20" dur="75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750"/>
                                        <p:tgtEl>
                                          <p:spTgt spid="36"/>
                                        </p:tgtEl>
                                      </p:cBhvr>
                                    </p:animEffect>
                                    <p:anim calcmode="lin" valueType="num">
                                      <p:cBhvr>
                                        <p:cTn id="30" dur="750" fill="hold"/>
                                        <p:tgtEl>
                                          <p:spTgt spid="36"/>
                                        </p:tgtEl>
                                        <p:attrNameLst>
                                          <p:attrName>ppt_x</p:attrName>
                                        </p:attrNameLst>
                                      </p:cBhvr>
                                      <p:tavLst>
                                        <p:tav tm="0">
                                          <p:val>
                                            <p:strVal val="#ppt_x"/>
                                          </p:val>
                                        </p:tav>
                                        <p:tav tm="100000">
                                          <p:val>
                                            <p:strVal val="#ppt_x"/>
                                          </p:val>
                                        </p:tav>
                                      </p:tavLst>
                                    </p:anim>
                                    <p:anim calcmode="lin" valueType="num">
                                      <p:cBhvr>
                                        <p:cTn id="31" dur="750" fill="hold"/>
                                        <p:tgtEl>
                                          <p:spTgt spid="3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750"/>
                                        <p:tgtEl>
                                          <p:spTgt spid="5"/>
                                        </p:tgtEl>
                                      </p:cBhvr>
                                    </p:animEffect>
                                    <p:anim calcmode="lin" valueType="num">
                                      <p:cBhvr>
                                        <p:cTn id="41" dur="750" fill="hold"/>
                                        <p:tgtEl>
                                          <p:spTgt spid="5"/>
                                        </p:tgtEl>
                                        <p:attrNameLst>
                                          <p:attrName>ppt_x</p:attrName>
                                        </p:attrNameLst>
                                      </p:cBhvr>
                                      <p:tavLst>
                                        <p:tav tm="0">
                                          <p:val>
                                            <p:strVal val="#ppt_x"/>
                                          </p:val>
                                        </p:tav>
                                        <p:tav tm="100000">
                                          <p:val>
                                            <p:strVal val="#ppt_x"/>
                                          </p:val>
                                        </p:tav>
                                      </p:tavLst>
                                    </p:anim>
                                    <p:anim calcmode="lin" valueType="num">
                                      <p:cBhvr>
                                        <p:cTn id="42" dur="750" fill="hold"/>
                                        <p:tgtEl>
                                          <p:spTgt spid="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FIP</a:t>
            </a:r>
            <a:endParaRPr lang="en-US" dirty="0"/>
          </a:p>
        </p:txBody>
      </p:sp>
      <p:sp>
        <p:nvSpPr>
          <p:cNvPr id="3" name="Content Placeholder 2"/>
          <p:cNvSpPr>
            <a:spLocks noGrp="1"/>
          </p:cNvSpPr>
          <p:nvPr>
            <p:ph idx="1"/>
          </p:nvPr>
        </p:nvSpPr>
        <p:spPr>
          <a:xfrm>
            <a:off x="457200" y="1143000"/>
            <a:ext cx="8229600" cy="4525963"/>
          </a:xfrm>
        </p:spPr>
        <p:txBody>
          <a:bodyPr>
            <a:normAutofit/>
          </a:bodyPr>
          <a:lstStyle/>
          <a:p>
            <a:pPr>
              <a:spcBef>
                <a:spcPts val="0"/>
              </a:spcBef>
            </a:pPr>
            <a:r>
              <a:rPr lang="en-US" sz="2000" b="1" dirty="0" smtClean="0"/>
              <a:t>Description</a:t>
            </a:r>
            <a:r>
              <a:rPr lang="en-US" sz="2000" b="1" dirty="0"/>
              <a:t>: </a:t>
            </a:r>
            <a:r>
              <a:rPr lang="en-US" sz="1800" dirty="0"/>
              <a:t>Fielding Independent Pitching (FIP) is designed to evaluate pitcher performance based on things the pitcher can control: K, BB, HR, and HBP. It uses those 4 statistics to predict ERA if all other results were average. FIP is modeled after ERA</a:t>
            </a:r>
            <a:r>
              <a:rPr lang="en-US" sz="1800" dirty="0" smtClean="0"/>
              <a:t>.</a:t>
            </a:r>
          </a:p>
          <a:p>
            <a:pPr>
              <a:spcBef>
                <a:spcPts val="0"/>
              </a:spcBef>
            </a:pPr>
            <a:endParaRPr lang="en-US" sz="2000" dirty="0" smtClean="0"/>
          </a:p>
          <a:p>
            <a:pPr>
              <a:spcBef>
                <a:spcPts val="0"/>
              </a:spcBef>
            </a:pPr>
            <a:r>
              <a:rPr lang="en-US" sz="2000" b="1" dirty="0" smtClean="0"/>
              <a:t>Why it’s Important: </a:t>
            </a:r>
            <a:r>
              <a:rPr lang="en-US" sz="1800" dirty="0"/>
              <a:t>Ultimately, we want to use statistics that allow us to isolate the performance of the player we are attempting to analyze. FIP is important because it is a measurement of a pitcher’s performance that strips out the role of defense, luck, and sequencing, making it a more stable indicator of how a pitcher actually performed over a given period of time than a pitcher’s ERA. In other words, FIP does a better job </a:t>
            </a:r>
            <a:r>
              <a:rPr lang="en-US" sz="1800" dirty="0" smtClean="0"/>
              <a:t>than ERA of </a:t>
            </a:r>
            <a:r>
              <a:rPr lang="en-US" sz="1800" dirty="0"/>
              <a:t>isolating a pitcher’s performance </a:t>
            </a:r>
            <a:r>
              <a:rPr lang="en-US" sz="1800" dirty="0" smtClean="0"/>
              <a:t>and illustrating how good he is at controlling the things he can control.</a:t>
            </a:r>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smtClean="0"/>
              <a:t>FIP is not park adjusted and does not factor in GB% like SIERA does or </a:t>
            </a:r>
            <a:r>
              <a:rPr lang="en-US" sz="1800" dirty="0"/>
              <a:t>give credit for weak contact </a:t>
            </a:r>
            <a:r>
              <a:rPr lang="en-US" sz="1800" dirty="0" smtClean="0"/>
              <a:t>(i.e. </a:t>
            </a:r>
            <a:r>
              <a:rPr lang="en-US" sz="1800" dirty="0"/>
              <a:t>PU</a:t>
            </a:r>
            <a:r>
              <a:rPr lang="en-US" sz="1800" dirty="0" smtClean="0"/>
              <a:t>%).</a:t>
            </a:r>
          </a:p>
        </p:txBody>
      </p:sp>
    </p:spTree>
    <p:extLst>
      <p:ext uri="{BB962C8B-B14F-4D97-AF65-F5344CB8AC3E}">
        <p14:creationId xmlns:p14="http://schemas.microsoft.com/office/powerpoint/2010/main" val="277335748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173545" y="2901716"/>
            <a:ext cx="1552574" cy="209498"/>
          </a:xfrm>
          <a:prstGeom prst="borderCallout1">
            <a:avLst>
              <a:gd name="adj1" fmla="val -203161"/>
              <a:gd name="adj2" fmla="val 83407"/>
              <a:gd name="adj3" fmla="val 15005"/>
              <a:gd name="adj4" fmla="val 12280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David Price: 3.60</a:t>
            </a:r>
          </a:p>
        </p:txBody>
      </p:sp>
      <p:sp>
        <p:nvSpPr>
          <p:cNvPr id="24" name="Line Callout 1 23"/>
          <p:cNvSpPr/>
          <p:nvPr/>
        </p:nvSpPr>
        <p:spPr>
          <a:xfrm>
            <a:off x="2380812" y="5360515"/>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Jered Weaver: 5.62</a:t>
            </a:r>
          </a:p>
        </p:txBody>
      </p:sp>
      <p:sp>
        <p:nvSpPr>
          <p:cNvPr id="25" name="Line Callout 1 24"/>
          <p:cNvSpPr/>
          <p:nvPr/>
        </p:nvSpPr>
        <p:spPr>
          <a:xfrm>
            <a:off x="242638" y="3489638"/>
            <a:ext cx="1556491" cy="209498"/>
          </a:xfrm>
          <a:prstGeom prst="borderCallout1">
            <a:avLst>
              <a:gd name="adj1" fmla="val 224678"/>
              <a:gd name="adj2" fmla="val 55778"/>
              <a:gd name="adj3" fmla="val 219986"/>
              <a:gd name="adj4" fmla="val 11677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Ian Kennedy: 4.67</a:t>
            </a:r>
          </a:p>
        </p:txBody>
      </p:sp>
      <p:sp>
        <p:nvSpPr>
          <p:cNvPr id="26" name="Line Callout 1 25"/>
          <p:cNvSpPr/>
          <p:nvPr/>
        </p:nvSpPr>
        <p:spPr>
          <a:xfrm>
            <a:off x="7180668" y="2659112"/>
            <a:ext cx="1825435" cy="221563"/>
          </a:xfrm>
          <a:prstGeom prst="borderCallout1">
            <a:avLst>
              <a:gd name="adj1" fmla="val -185960"/>
              <a:gd name="adj2" fmla="val 13448"/>
              <a:gd name="adj3" fmla="val -186029"/>
              <a:gd name="adj4" fmla="val -1931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Brock Stewart: 2.97 (AAA)</a:t>
            </a:r>
          </a:p>
        </p:txBody>
      </p:sp>
      <p:sp>
        <p:nvSpPr>
          <p:cNvPr id="27" name="Line Callout 1 26"/>
          <p:cNvSpPr/>
          <p:nvPr/>
        </p:nvSpPr>
        <p:spPr>
          <a:xfrm>
            <a:off x="4846895" y="3730815"/>
            <a:ext cx="1574624" cy="244593"/>
          </a:xfrm>
          <a:prstGeom prst="borderCallout1">
            <a:avLst>
              <a:gd name="adj1" fmla="val 252741"/>
              <a:gd name="adj2" fmla="val 128296"/>
              <a:gd name="adj3" fmla="val 245685"/>
              <a:gd name="adj4" fmla="val 7045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Zach Lee: 4.73 (AAA)</a:t>
            </a:r>
          </a:p>
        </p:txBody>
      </p:sp>
      <p:sp>
        <p:nvSpPr>
          <p:cNvPr id="28" name="Line Callout 1 27"/>
          <p:cNvSpPr/>
          <p:nvPr/>
        </p:nvSpPr>
        <p:spPr>
          <a:xfrm>
            <a:off x="7145606" y="4514425"/>
            <a:ext cx="1895558" cy="270541"/>
          </a:xfrm>
          <a:prstGeom prst="borderCallout1">
            <a:avLst>
              <a:gd name="adj1" fmla="val 278706"/>
              <a:gd name="adj2" fmla="val -15186"/>
              <a:gd name="adj3" fmla="val 279809"/>
              <a:gd name="adj4" fmla="val 1325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Anderson: 5.93 (AA)</a:t>
            </a:r>
          </a:p>
        </p:txBody>
      </p:sp>
      <p:sp>
        <p:nvSpPr>
          <p:cNvPr id="29" name="Line Callout 1 28"/>
          <p:cNvSpPr/>
          <p:nvPr/>
        </p:nvSpPr>
        <p:spPr>
          <a:xfrm>
            <a:off x="4677813" y="1747129"/>
            <a:ext cx="1744746" cy="209498"/>
          </a:xfrm>
          <a:prstGeom prst="borderCallout1">
            <a:avLst>
              <a:gd name="adj1" fmla="val -168894"/>
              <a:gd name="adj2" fmla="val 124919"/>
              <a:gd name="adj3" fmla="val -230151"/>
              <a:gd name="adj4" fmla="val 8858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Yadier</a:t>
            </a:r>
            <a:r>
              <a:rPr lang="en-US" sz="1200" dirty="0" smtClean="0">
                <a:solidFill>
                  <a:schemeClr val="tx1"/>
                </a:solidFill>
              </a:rPr>
              <a:t> Alvarez: 1.85 (A)</a:t>
            </a:r>
          </a:p>
        </p:txBody>
      </p:sp>
      <p:sp>
        <p:nvSpPr>
          <p:cNvPr id="21" name="TextBox 20"/>
          <p:cNvSpPr txBox="1"/>
          <p:nvPr/>
        </p:nvSpPr>
        <p:spPr>
          <a:xfrm>
            <a:off x="-10278" y="445543"/>
            <a:ext cx="1628432" cy="923330"/>
          </a:xfrm>
          <a:prstGeom prst="rect">
            <a:avLst/>
          </a:prstGeom>
          <a:noFill/>
        </p:spPr>
        <p:txBody>
          <a:bodyPr wrap="square" rtlCol="0">
            <a:spAutoFit/>
          </a:bodyPr>
          <a:lstStyle/>
          <a:p>
            <a:r>
              <a:rPr lang="en-US" b="1" dirty="0" smtClean="0"/>
              <a:t>FIP: Fielding Independent Pitching</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4.19</a:t>
            </a:r>
            <a:endParaRPr lang="en-US" sz="1200" b="1" dirty="0"/>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4.19</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2292989" y="2438480"/>
            <a:ext cx="1683133" cy="216234"/>
          </a:xfrm>
          <a:prstGeom prst="borderCallout1">
            <a:avLst>
              <a:gd name="adj1" fmla="val -198615"/>
              <a:gd name="adj2" fmla="val -14752"/>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Noah </a:t>
            </a:r>
            <a:r>
              <a:rPr lang="en-US" sz="1200" dirty="0" err="1" smtClean="0">
                <a:solidFill>
                  <a:schemeClr val="tx1"/>
                </a:solidFill>
              </a:rPr>
              <a:t>Syndergaard</a:t>
            </a:r>
            <a:r>
              <a:rPr lang="en-US" sz="1200" dirty="0" smtClean="0">
                <a:solidFill>
                  <a:schemeClr val="tx1"/>
                </a:solidFill>
              </a:rPr>
              <a:t>: 2.29</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6297" y="1883401"/>
            <a:ext cx="1227070" cy="1022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2687" y="1573362"/>
            <a:ext cx="1523735" cy="8617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080" y="3703613"/>
            <a:ext cx="1514368" cy="8518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05893" y="4449349"/>
            <a:ext cx="1366749" cy="911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34531" y="826101"/>
            <a:ext cx="1631310" cy="917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88908" y="1720601"/>
            <a:ext cx="1408954" cy="9389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1385" y="4781550"/>
            <a:ext cx="1524000" cy="857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6978" y="3975408"/>
            <a:ext cx="1614458" cy="9081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582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750"/>
                                        <p:tgtEl>
                                          <p:spTgt spid="38"/>
                                        </p:tgtEl>
                                      </p:cBhvr>
                                    </p:animEffect>
                                    <p:anim calcmode="lin" valueType="num">
                                      <p:cBhvr>
                                        <p:cTn id="30" dur="750" fill="hold"/>
                                        <p:tgtEl>
                                          <p:spTgt spid="38"/>
                                        </p:tgtEl>
                                        <p:attrNameLst>
                                          <p:attrName>ppt_x</p:attrName>
                                        </p:attrNameLst>
                                      </p:cBhvr>
                                      <p:tavLst>
                                        <p:tav tm="0">
                                          <p:val>
                                            <p:strVal val="#ppt_x"/>
                                          </p:val>
                                        </p:tav>
                                        <p:tav tm="100000">
                                          <p:val>
                                            <p:strVal val="#ppt_x"/>
                                          </p:val>
                                        </p:tav>
                                      </p:tavLst>
                                    </p:anim>
                                    <p:anim calcmode="lin" valueType="num">
                                      <p:cBhvr>
                                        <p:cTn id="31" dur="750" fill="hold"/>
                                        <p:tgtEl>
                                          <p:spTgt spid="3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750"/>
                                        <p:tgtEl>
                                          <p:spTgt spid="36"/>
                                        </p:tgtEl>
                                      </p:cBhvr>
                                    </p:animEffect>
                                    <p:anim calcmode="lin" valueType="num">
                                      <p:cBhvr>
                                        <p:cTn id="41" dur="750" fill="hold"/>
                                        <p:tgtEl>
                                          <p:spTgt spid="36"/>
                                        </p:tgtEl>
                                        <p:attrNameLst>
                                          <p:attrName>ppt_x</p:attrName>
                                        </p:attrNameLst>
                                      </p:cBhvr>
                                      <p:tavLst>
                                        <p:tav tm="0">
                                          <p:val>
                                            <p:strVal val="#ppt_x"/>
                                          </p:val>
                                        </p:tav>
                                        <p:tav tm="100000">
                                          <p:val>
                                            <p:strVal val="#ppt_x"/>
                                          </p:val>
                                        </p:tav>
                                      </p:tavLst>
                                    </p:anim>
                                    <p:anim calcmode="lin" valueType="num">
                                      <p:cBhvr>
                                        <p:cTn id="42" dur="750" fill="hold"/>
                                        <p:tgtEl>
                                          <p:spTgt spid="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Extension</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Trackman data point measuring the distance from the mound to the pitcher’s point of release. MLB average is around 6 </a:t>
            </a:r>
            <a:r>
              <a:rPr lang="en-US" sz="1800" dirty="0" smtClean="0"/>
              <a:t>feet</a:t>
            </a:r>
            <a:r>
              <a:rPr lang="en-US" sz="1800" dirty="0"/>
              <a:t>. </a:t>
            </a:r>
            <a:r>
              <a:rPr lang="en-US" sz="1800" dirty="0" smtClean="0"/>
              <a:t>Extension </a:t>
            </a:r>
            <a:r>
              <a:rPr lang="en-US" sz="1800" dirty="0"/>
              <a:t>can vary from 4.5 </a:t>
            </a:r>
            <a:r>
              <a:rPr lang="en-US" sz="1800" dirty="0" err="1"/>
              <a:t>ft</a:t>
            </a:r>
            <a:r>
              <a:rPr lang="en-US" sz="1800" dirty="0"/>
              <a:t> to 7.5 </a:t>
            </a:r>
            <a:r>
              <a:rPr lang="en-US" sz="1800" dirty="0" err="1"/>
              <a:t>ft</a:t>
            </a:r>
            <a:r>
              <a:rPr lang="en-US" sz="1800" dirty="0"/>
              <a:t> in the most extreme cases. </a:t>
            </a:r>
            <a:r>
              <a:rPr lang="en-US" sz="1800" dirty="0" smtClean="0"/>
              <a:t>Generally, </a:t>
            </a:r>
            <a:r>
              <a:rPr lang="en-US" sz="1800" dirty="0"/>
              <a:t>a pitcher will have different extension measures by pitch type</a:t>
            </a:r>
            <a:r>
              <a:rPr lang="en-US" sz="1800" dirty="0" smtClean="0"/>
              <a:t>.</a:t>
            </a:r>
          </a:p>
          <a:p>
            <a:pPr>
              <a:spcBef>
                <a:spcPts val="0"/>
              </a:spcBef>
            </a:pPr>
            <a:endParaRPr lang="en-US" sz="1800" dirty="0" smtClean="0"/>
          </a:p>
          <a:p>
            <a:pPr>
              <a:spcBef>
                <a:spcPts val="0"/>
              </a:spcBef>
            </a:pPr>
            <a:r>
              <a:rPr lang="en-US" sz="2000" b="1" dirty="0" smtClean="0"/>
              <a:t>Why it’s Important: </a:t>
            </a:r>
            <a:r>
              <a:rPr lang="en-US" sz="1800" dirty="0"/>
              <a:t>A pitcher’s extension can have a profound impact on the effectiveness of a pitch. For example, Kenley Jansen’s elite extension (7.34) adds a perceived 2-3 MPH on the pitch from a hitter’s perspective. </a:t>
            </a:r>
            <a:endParaRPr lang="en-US" sz="20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smtClean="0"/>
              <a:t>All extension tells us is what the “effective velocity” is. Velocity or effective velocity are only a factor that plays a role in a given pitcher’s  success—or lack thereof. </a:t>
            </a:r>
            <a:endParaRPr lang="en-US" sz="1800" dirty="0"/>
          </a:p>
        </p:txBody>
      </p:sp>
    </p:spTree>
    <p:extLst>
      <p:ext uri="{BB962C8B-B14F-4D97-AF65-F5344CB8AC3E}">
        <p14:creationId xmlns:p14="http://schemas.microsoft.com/office/powerpoint/2010/main" val="7855043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38483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74671" y="138483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1770" y="1057921"/>
            <a:ext cx="552254" cy="307777"/>
          </a:xfrm>
          <a:prstGeom prst="rect">
            <a:avLst/>
          </a:prstGeom>
          <a:noFill/>
        </p:spPr>
        <p:txBody>
          <a:bodyPr wrap="square" rtlCol="0">
            <a:spAutoFit/>
          </a:bodyPr>
          <a:lstStyle/>
          <a:p>
            <a:r>
              <a:rPr lang="en-US" sz="1400" dirty="0" smtClean="0"/>
              <a:t>Elite</a:t>
            </a:r>
            <a:endParaRPr lang="en-US" sz="1400" dirty="0"/>
          </a:p>
        </p:txBody>
      </p:sp>
      <p:sp>
        <p:nvSpPr>
          <p:cNvPr id="12" name="TextBox 11"/>
          <p:cNvSpPr txBox="1"/>
          <p:nvPr/>
        </p:nvSpPr>
        <p:spPr>
          <a:xfrm>
            <a:off x="1790700" y="5363952"/>
            <a:ext cx="546661" cy="307777"/>
          </a:xfrm>
          <a:prstGeom prst="rect">
            <a:avLst/>
          </a:prstGeom>
          <a:noFill/>
        </p:spPr>
        <p:txBody>
          <a:bodyPr wrap="square" rtlCol="0">
            <a:spAutoFit/>
          </a:bodyPr>
          <a:lstStyle/>
          <a:p>
            <a:r>
              <a:rPr lang="en-US" sz="1400" dirty="0" smtClean="0"/>
              <a:t>Poor</a:t>
            </a:r>
          </a:p>
        </p:txBody>
      </p:sp>
      <p:sp>
        <p:nvSpPr>
          <p:cNvPr id="13" name="TextBox 12"/>
          <p:cNvSpPr txBox="1"/>
          <p:nvPr/>
        </p:nvSpPr>
        <p:spPr>
          <a:xfrm>
            <a:off x="6571068" y="1056119"/>
            <a:ext cx="609600" cy="307777"/>
          </a:xfrm>
          <a:prstGeom prst="rect">
            <a:avLst/>
          </a:prstGeom>
          <a:noFill/>
        </p:spPr>
        <p:txBody>
          <a:bodyPr wrap="square" rtlCol="0">
            <a:spAutoFit/>
          </a:bodyPr>
          <a:lstStyle/>
          <a:p>
            <a:r>
              <a:rPr lang="en-US" sz="1400" dirty="0" smtClean="0"/>
              <a:t>Elite</a:t>
            </a:r>
            <a:endParaRPr lang="en-US" sz="1400" dirty="0"/>
          </a:p>
        </p:txBody>
      </p:sp>
      <p:sp>
        <p:nvSpPr>
          <p:cNvPr id="14" name="TextBox 13"/>
          <p:cNvSpPr txBox="1"/>
          <p:nvPr/>
        </p:nvSpPr>
        <p:spPr>
          <a:xfrm>
            <a:off x="6622271" y="5360515"/>
            <a:ext cx="609600" cy="307777"/>
          </a:xfrm>
          <a:prstGeom prst="rect">
            <a:avLst/>
          </a:prstGeom>
          <a:noFill/>
        </p:spPr>
        <p:txBody>
          <a:bodyPr wrap="square" rtlCol="0">
            <a:spAutoFit/>
          </a:bodyPr>
          <a:lstStyle/>
          <a:p>
            <a:r>
              <a:rPr lang="en-US" sz="1400" dirty="0" smtClean="0"/>
              <a:t>Poor</a:t>
            </a:r>
          </a:p>
        </p:txBody>
      </p:sp>
      <p:sp>
        <p:nvSpPr>
          <p:cNvPr id="22" name="Line Callout 1 21"/>
          <p:cNvSpPr/>
          <p:nvPr/>
        </p:nvSpPr>
        <p:spPr>
          <a:xfrm>
            <a:off x="2367594" y="2958969"/>
            <a:ext cx="1608527" cy="191766"/>
          </a:xfrm>
          <a:prstGeom prst="borderCallout1">
            <a:avLst>
              <a:gd name="adj1" fmla="val -157695"/>
              <a:gd name="adj2" fmla="val -20274"/>
              <a:gd name="adj3" fmla="val -157765"/>
              <a:gd name="adj4" fmla="val 271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Clayton Kershaw: 6.48</a:t>
            </a:r>
          </a:p>
        </p:txBody>
      </p:sp>
      <p:sp>
        <p:nvSpPr>
          <p:cNvPr id="24" name="Line Callout 1 23"/>
          <p:cNvSpPr/>
          <p:nvPr/>
        </p:nvSpPr>
        <p:spPr>
          <a:xfrm>
            <a:off x="2379773" y="5067521"/>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Bartolo</a:t>
            </a:r>
            <a:r>
              <a:rPr lang="en-US" sz="1200" dirty="0" smtClean="0">
                <a:solidFill>
                  <a:schemeClr val="tx1"/>
                </a:solidFill>
              </a:rPr>
              <a:t> Colon: 5.29</a:t>
            </a:r>
          </a:p>
        </p:txBody>
      </p:sp>
      <p:sp>
        <p:nvSpPr>
          <p:cNvPr id="25" name="Line Callout 1 24"/>
          <p:cNvSpPr/>
          <p:nvPr/>
        </p:nvSpPr>
        <p:spPr>
          <a:xfrm>
            <a:off x="162633" y="3464096"/>
            <a:ext cx="1556491" cy="209498"/>
          </a:xfrm>
          <a:prstGeom prst="borderCallout1">
            <a:avLst>
              <a:gd name="adj1" fmla="val 224679"/>
              <a:gd name="adj2" fmla="val 88823"/>
              <a:gd name="adj3" fmla="val 142694"/>
              <a:gd name="adj4" fmla="val 12228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Chris Archer: 5.97</a:t>
            </a:r>
          </a:p>
        </p:txBody>
      </p:sp>
      <p:sp>
        <p:nvSpPr>
          <p:cNvPr id="26" name="Line Callout 1 25"/>
          <p:cNvSpPr/>
          <p:nvPr/>
        </p:nvSpPr>
        <p:spPr>
          <a:xfrm>
            <a:off x="7180668" y="4624916"/>
            <a:ext cx="1554012" cy="209498"/>
          </a:xfrm>
          <a:prstGeom prst="borderCallout1">
            <a:avLst>
              <a:gd name="adj1" fmla="val -185960"/>
              <a:gd name="adj2" fmla="val 5621"/>
              <a:gd name="adj3" fmla="val -186029"/>
              <a:gd name="adj4" fmla="val -2192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Dennis Santana: 5.6</a:t>
            </a:r>
          </a:p>
        </p:txBody>
      </p:sp>
      <p:sp>
        <p:nvSpPr>
          <p:cNvPr id="27" name="Line Callout 1 26"/>
          <p:cNvSpPr/>
          <p:nvPr/>
        </p:nvSpPr>
        <p:spPr>
          <a:xfrm>
            <a:off x="5008584" y="4120792"/>
            <a:ext cx="1639323" cy="209498"/>
          </a:xfrm>
          <a:prstGeom prst="borderCallout1">
            <a:avLst>
              <a:gd name="adj1" fmla="val -213765"/>
              <a:gd name="adj2" fmla="val 113207"/>
              <a:gd name="adj3" fmla="val -213833"/>
              <a:gd name="adj4" fmla="val 929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Trevor Oaks: 6.1</a:t>
            </a:r>
          </a:p>
        </p:txBody>
      </p:sp>
      <p:sp>
        <p:nvSpPr>
          <p:cNvPr id="28" name="Line Callout 1 27"/>
          <p:cNvSpPr/>
          <p:nvPr/>
        </p:nvSpPr>
        <p:spPr>
          <a:xfrm>
            <a:off x="7263425" y="1638080"/>
            <a:ext cx="1660838" cy="209498"/>
          </a:xfrm>
          <a:prstGeom prst="borderCallout1">
            <a:avLst>
              <a:gd name="adj1" fmla="val 490772"/>
              <a:gd name="adj2" fmla="val -25413"/>
              <a:gd name="adj3" fmla="val 490703"/>
              <a:gd name="adj4" fmla="val 1973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Dustin May: 6.5</a:t>
            </a:r>
          </a:p>
        </p:txBody>
      </p:sp>
      <p:sp>
        <p:nvSpPr>
          <p:cNvPr id="29" name="Line Callout 1 28"/>
          <p:cNvSpPr/>
          <p:nvPr/>
        </p:nvSpPr>
        <p:spPr>
          <a:xfrm>
            <a:off x="4692552" y="2329431"/>
            <a:ext cx="1744746" cy="209498"/>
          </a:xfrm>
          <a:prstGeom prst="borderCallout1">
            <a:avLst>
              <a:gd name="adj1" fmla="val -168894"/>
              <a:gd name="adj2" fmla="val 124919"/>
              <a:gd name="adj3" fmla="val -174090"/>
              <a:gd name="adj4" fmla="val 8714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Imani Abdullah: 6.8</a:t>
            </a:r>
          </a:p>
        </p:txBody>
      </p:sp>
      <p:sp>
        <p:nvSpPr>
          <p:cNvPr id="21" name="TextBox 20"/>
          <p:cNvSpPr txBox="1"/>
          <p:nvPr/>
        </p:nvSpPr>
        <p:spPr>
          <a:xfrm>
            <a:off x="-10278" y="445543"/>
            <a:ext cx="1628432" cy="369332"/>
          </a:xfrm>
          <a:prstGeom prst="rect">
            <a:avLst/>
          </a:prstGeom>
          <a:noFill/>
        </p:spPr>
        <p:txBody>
          <a:bodyPr wrap="square" rtlCol="0">
            <a:spAutoFit/>
          </a:bodyPr>
          <a:lstStyle/>
          <a:p>
            <a:r>
              <a:rPr lang="en-US" b="1" dirty="0" smtClean="0"/>
              <a:t>Extension (FB)</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6.17</a:t>
            </a:r>
            <a:endParaRPr lang="en-US" sz="1200" b="1" dirty="0"/>
          </a:p>
        </p:txBody>
      </p:sp>
      <p:sp>
        <p:nvSpPr>
          <p:cNvPr id="4" name="TextBox 3"/>
          <p:cNvSpPr txBox="1"/>
          <p:nvPr/>
        </p:nvSpPr>
        <p:spPr>
          <a:xfrm>
            <a:off x="1595348" y="703476"/>
            <a:ext cx="924103" cy="369332"/>
          </a:xfrm>
          <a:prstGeom prst="rect">
            <a:avLst/>
          </a:prstGeom>
          <a:noFill/>
        </p:spPr>
        <p:txBody>
          <a:bodyPr wrap="square" rtlCol="0">
            <a:spAutoFit/>
          </a:bodyPr>
          <a:lstStyle/>
          <a:p>
            <a:r>
              <a:rPr lang="en-US" dirty="0" smtClean="0"/>
              <a:t>Starters</a:t>
            </a:r>
            <a:endParaRPr lang="en-US" dirty="0"/>
          </a:p>
        </p:txBody>
      </p:sp>
      <p:sp>
        <p:nvSpPr>
          <p:cNvPr id="33" name="TextBox 32"/>
          <p:cNvSpPr txBox="1"/>
          <p:nvPr/>
        </p:nvSpPr>
        <p:spPr>
          <a:xfrm>
            <a:off x="6279371" y="699962"/>
            <a:ext cx="1143000" cy="369332"/>
          </a:xfrm>
          <a:prstGeom prst="rect">
            <a:avLst/>
          </a:prstGeom>
          <a:noFill/>
        </p:spPr>
        <p:txBody>
          <a:bodyPr wrap="square" rtlCol="0">
            <a:spAutoFit/>
          </a:bodyPr>
          <a:lstStyle/>
          <a:p>
            <a:r>
              <a:rPr lang="en-US" dirty="0" smtClean="0"/>
              <a:t>Relievers</a:t>
            </a:r>
            <a:endParaRPr lang="en-US" dirty="0"/>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6.17</a:t>
            </a:r>
            <a:endParaRPr lang="en-US" sz="1200" b="1" dirty="0"/>
          </a:p>
        </p:txBody>
      </p:sp>
      <p:sp>
        <p:nvSpPr>
          <p:cNvPr id="46" name="TextBox 45"/>
          <p:cNvSpPr txBox="1"/>
          <p:nvPr/>
        </p:nvSpPr>
        <p:spPr>
          <a:xfrm>
            <a:off x="1579695" y="4792555"/>
            <a:ext cx="1249183" cy="369332"/>
          </a:xfrm>
          <a:prstGeom prst="rect">
            <a:avLst/>
          </a:prstGeom>
          <a:noFill/>
        </p:spPr>
        <p:txBody>
          <a:bodyPr wrap="square" rtlCol="0">
            <a:spAutoFit/>
          </a:bodyPr>
          <a:lstStyle/>
          <a:p>
            <a:endParaRPr lang="en-US" dirty="0"/>
          </a:p>
        </p:txBody>
      </p:sp>
      <p:sp>
        <p:nvSpPr>
          <p:cNvPr id="37" name="Line Callout 1 36"/>
          <p:cNvSpPr/>
          <p:nvPr/>
        </p:nvSpPr>
        <p:spPr>
          <a:xfrm>
            <a:off x="153761" y="1944973"/>
            <a:ext cx="1552574" cy="209498"/>
          </a:xfrm>
          <a:prstGeom prst="borderCallout1">
            <a:avLst>
              <a:gd name="adj1" fmla="val -198615"/>
              <a:gd name="adj2" fmla="val 69911"/>
              <a:gd name="adj3" fmla="val -198684"/>
              <a:gd name="adj4" fmla="val 12342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Kenley Jansen: 7.34</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526" y="1066800"/>
            <a:ext cx="1571044" cy="8749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638" y="2111948"/>
            <a:ext cx="1506438" cy="8436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1295" y="4080094"/>
            <a:ext cx="1459387" cy="9905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577" y="3673594"/>
            <a:ext cx="1350201" cy="929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7560" y="1458707"/>
            <a:ext cx="1534730" cy="863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24379" y="3217625"/>
            <a:ext cx="1597892" cy="8988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70496" y="1847202"/>
            <a:ext cx="1046696" cy="1269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43997" y="3472203"/>
            <a:ext cx="1427353" cy="1149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6410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750"/>
                                        <p:tgtEl>
                                          <p:spTgt spid="26"/>
                                        </p:tgtEl>
                                      </p:cBhvr>
                                    </p:animEffect>
                                    <p:anim calcmode="lin" valueType="num">
                                      <p:cBhvr>
                                        <p:cTn id="13" dur="750" fill="hold"/>
                                        <p:tgtEl>
                                          <p:spTgt spid="26"/>
                                        </p:tgtEl>
                                        <p:attrNameLst>
                                          <p:attrName>ppt_x</p:attrName>
                                        </p:attrNameLst>
                                      </p:cBhvr>
                                      <p:tavLst>
                                        <p:tav tm="0">
                                          <p:val>
                                            <p:strVal val="#ppt_x"/>
                                          </p:val>
                                        </p:tav>
                                        <p:tav tm="100000">
                                          <p:val>
                                            <p:strVal val="#ppt_x"/>
                                          </p:val>
                                        </p:tav>
                                      </p:tavLst>
                                    </p:anim>
                                    <p:anim calcmode="lin" valueType="num">
                                      <p:cBhvr>
                                        <p:cTn id="14" dur="75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750"/>
                                        <p:tgtEl>
                                          <p:spTgt spid="38"/>
                                        </p:tgtEl>
                                      </p:cBhvr>
                                    </p:animEffect>
                                    <p:anim calcmode="lin" valueType="num">
                                      <p:cBhvr>
                                        <p:cTn id="19" dur="750" fill="hold"/>
                                        <p:tgtEl>
                                          <p:spTgt spid="38"/>
                                        </p:tgtEl>
                                        <p:attrNameLst>
                                          <p:attrName>ppt_x</p:attrName>
                                        </p:attrNameLst>
                                      </p:cBhvr>
                                      <p:tavLst>
                                        <p:tav tm="0">
                                          <p:val>
                                            <p:strVal val="#ppt_x"/>
                                          </p:val>
                                        </p:tav>
                                        <p:tav tm="100000">
                                          <p:val>
                                            <p:strVal val="#ppt_x"/>
                                          </p:val>
                                        </p:tav>
                                      </p:tavLst>
                                    </p:anim>
                                    <p:anim calcmode="lin" valueType="num">
                                      <p:cBhvr>
                                        <p:cTn id="20" dur="750" fill="hold"/>
                                        <p:tgtEl>
                                          <p:spTgt spid="38"/>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750"/>
                                        <p:tgtEl>
                                          <p:spTgt spid="2"/>
                                        </p:tgtEl>
                                      </p:cBhvr>
                                    </p:animEffect>
                                    <p:anim calcmode="lin" valueType="num">
                                      <p:cBhvr>
                                        <p:cTn id="30" dur="750" fill="hold"/>
                                        <p:tgtEl>
                                          <p:spTgt spid="2"/>
                                        </p:tgtEl>
                                        <p:attrNameLst>
                                          <p:attrName>ppt_x</p:attrName>
                                        </p:attrNameLst>
                                      </p:cBhvr>
                                      <p:tavLst>
                                        <p:tav tm="0">
                                          <p:val>
                                            <p:strVal val="#ppt_x"/>
                                          </p:val>
                                        </p:tav>
                                        <p:tav tm="100000">
                                          <p:val>
                                            <p:strVal val="#ppt_x"/>
                                          </p:val>
                                        </p:tav>
                                      </p:tavLst>
                                    </p:anim>
                                    <p:anim calcmode="lin" valueType="num">
                                      <p:cBhvr>
                                        <p:cTn id="31" dur="750" fill="hold"/>
                                        <p:tgtEl>
                                          <p:spTgt spid="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750"/>
                                        <p:tgtEl>
                                          <p:spTgt spid="28"/>
                                        </p:tgtEl>
                                      </p:cBhvr>
                                    </p:animEffect>
                                    <p:anim calcmode="lin" valueType="num">
                                      <p:cBhvr>
                                        <p:cTn id="35" dur="750" fill="hold"/>
                                        <p:tgtEl>
                                          <p:spTgt spid="28"/>
                                        </p:tgtEl>
                                        <p:attrNameLst>
                                          <p:attrName>ppt_x</p:attrName>
                                        </p:attrNameLst>
                                      </p:cBhvr>
                                      <p:tavLst>
                                        <p:tav tm="0">
                                          <p:val>
                                            <p:strVal val="#ppt_x"/>
                                          </p:val>
                                        </p:tav>
                                        <p:tav tm="100000">
                                          <p:val>
                                            <p:strVal val="#ppt_x"/>
                                          </p:val>
                                        </p:tav>
                                      </p:tavLst>
                                    </p:anim>
                                    <p:anim calcmode="lin" valueType="num">
                                      <p:cBhvr>
                                        <p:cTn id="36" dur="750" fill="hold"/>
                                        <p:tgtEl>
                                          <p:spTgt spid="28"/>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750"/>
                                        <p:tgtEl>
                                          <p:spTgt spid="34"/>
                                        </p:tgtEl>
                                      </p:cBhvr>
                                    </p:animEffect>
                                    <p:anim calcmode="lin" valueType="num">
                                      <p:cBhvr>
                                        <p:cTn id="41" dur="750" fill="hold"/>
                                        <p:tgtEl>
                                          <p:spTgt spid="34"/>
                                        </p:tgtEl>
                                        <p:attrNameLst>
                                          <p:attrName>ppt_x</p:attrName>
                                        </p:attrNameLst>
                                      </p:cBhvr>
                                      <p:tavLst>
                                        <p:tav tm="0">
                                          <p:val>
                                            <p:strVal val="#ppt_x"/>
                                          </p:val>
                                        </p:tav>
                                        <p:tav tm="100000">
                                          <p:val>
                                            <p:strVal val="#ppt_x"/>
                                          </p:val>
                                        </p:tav>
                                      </p:tavLst>
                                    </p:anim>
                                    <p:anim calcmode="lin" valueType="num">
                                      <p:cBhvr>
                                        <p:cTn id="42" dur="750" fill="hold"/>
                                        <p:tgtEl>
                                          <p:spTgt spid="3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Exit Velocity</a:t>
            </a:r>
            <a:endParaRPr lang="en-US" dirty="0"/>
          </a:p>
        </p:txBody>
      </p:sp>
      <p:sp>
        <p:nvSpPr>
          <p:cNvPr id="3" name="Content Placeholder 2"/>
          <p:cNvSpPr>
            <a:spLocks noGrp="1"/>
          </p:cNvSpPr>
          <p:nvPr>
            <p:ph idx="1"/>
          </p:nvPr>
        </p:nvSpPr>
        <p:spPr/>
        <p:txBody>
          <a:bodyPr>
            <a:normAutofit/>
          </a:bodyPr>
          <a:lstStyle/>
          <a:p>
            <a:pPr>
              <a:spcBef>
                <a:spcPts val="0"/>
              </a:spcBef>
            </a:pPr>
            <a:r>
              <a:rPr lang="en-US" sz="2000" b="1" dirty="0" smtClean="0"/>
              <a:t>Description</a:t>
            </a:r>
            <a:r>
              <a:rPr lang="en-US" sz="2000" b="1" dirty="0"/>
              <a:t>: </a:t>
            </a:r>
            <a:r>
              <a:rPr lang="en-US" sz="1800" dirty="0"/>
              <a:t>The average speed, in MPH of batted balls in play</a:t>
            </a:r>
            <a:r>
              <a:rPr lang="en-US" sz="1800" dirty="0" smtClean="0"/>
              <a:t>.</a:t>
            </a:r>
          </a:p>
          <a:p>
            <a:pPr>
              <a:spcBef>
                <a:spcPts val="0"/>
              </a:spcBef>
            </a:pPr>
            <a:endParaRPr lang="en-US" sz="2000" dirty="0" smtClean="0"/>
          </a:p>
          <a:p>
            <a:pPr>
              <a:spcBef>
                <a:spcPts val="0"/>
              </a:spcBef>
            </a:pPr>
            <a:r>
              <a:rPr lang="en-US" sz="2000" b="1" dirty="0" smtClean="0"/>
              <a:t>Why it’s Important: </a:t>
            </a:r>
            <a:r>
              <a:rPr lang="en-US" sz="1800" dirty="0"/>
              <a:t>Generally speaking, harder contact equates to a higher chance any given batted ball has at becoming a hit and doing considerable damage.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smtClean="0"/>
              <a:t>While </a:t>
            </a:r>
            <a:r>
              <a:rPr lang="en-US" sz="1800" dirty="0"/>
              <a:t>it is safe to assume that </a:t>
            </a:r>
            <a:r>
              <a:rPr lang="en-US" sz="1800" dirty="0" smtClean="0"/>
              <a:t>giving up hard contact is bad for pitchers, </a:t>
            </a:r>
            <a:r>
              <a:rPr lang="en-US" sz="1800" dirty="0"/>
              <a:t>there are still </a:t>
            </a:r>
            <a:r>
              <a:rPr lang="en-US" sz="1800" dirty="0" smtClean="0"/>
              <a:t>productive </a:t>
            </a:r>
            <a:r>
              <a:rPr lang="en-US" sz="1800" dirty="0"/>
              <a:t>major </a:t>
            </a:r>
            <a:r>
              <a:rPr lang="en-US" sz="1800" dirty="0" smtClean="0"/>
              <a:t>league pitchers </a:t>
            </a:r>
            <a:r>
              <a:rPr lang="en-US" sz="1800" dirty="0"/>
              <a:t>with </a:t>
            </a:r>
            <a:r>
              <a:rPr lang="en-US" sz="1800" dirty="0" smtClean="0"/>
              <a:t>above </a:t>
            </a:r>
            <a:r>
              <a:rPr lang="en-US" sz="1800" dirty="0"/>
              <a:t>average exit velocities. </a:t>
            </a:r>
            <a:r>
              <a:rPr lang="en-US" sz="1800" dirty="0" smtClean="0"/>
              <a:t>If a pitcher can also produce a high strikeout rate, low walk rate, etc., he can still be successful despite giving up harder contact.</a:t>
            </a:r>
            <a:endParaRPr lang="en-US" sz="1800" dirty="0"/>
          </a:p>
        </p:txBody>
      </p:sp>
    </p:spTree>
    <p:extLst>
      <p:ext uri="{BB962C8B-B14F-4D97-AF65-F5344CB8AC3E}">
        <p14:creationId xmlns:p14="http://schemas.microsoft.com/office/powerpoint/2010/main" val="41343644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632058" y="1351782"/>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432131" y="980088"/>
            <a:ext cx="552254" cy="307777"/>
          </a:xfrm>
          <a:prstGeom prst="rect">
            <a:avLst/>
          </a:prstGeom>
          <a:noFill/>
        </p:spPr>
        <p:txBody>
          <a:bodyPr wrap="square" rtlCol="0">
            <a:spAutoFit/>
          </a:bodyPr>
          <a:lstStyle/>
          <a:p>
            <a:r>
              <a:rPr lang="en-US" sz="1400" dirty="0" smtClean="0"/>
              <a:t>Poor</a:t>
            </a:r>
            <a:endParaRPr lang="en-US" sz="1400" dirty="0"/>
          </a:p>
        </p:txBody>
      </p:sp>
      <p:sp>
        <p:nvSpPr>
          <p:cNvPr id="12" name="TextBox 11"/>
          <p:cNvSpPr txBox="1"/>
          <p:nvPr/>
        </p:nvSpPr>
        <p:spPr>
          <a:xfrm>
            <a:off x="4464177" y="5341544"/>
            <a:ext cx="546661" cy="307777"/>
          </a:xfrm>
          <a:prstGeom prst="rect">
            <a:avLst/>
          </a:prstGeom>
          <a:noFill/>
        </p:spPr>
        <p:txBody>
          <a:bodyPr wrap="square" rtlCol="0">
            <a:spAutoFit/>
          </a:bodyPr>
          <a:lstStyle/>
          <a:p>
            <a:r>
              <a:rPr lang="en-US" sz="1400" dirty="0" smtClean="0"/>
              <a:t>Elite</a:t>
            </a:r>
          </a:p>
        </p:txBody>
      </p:sp>
      <p:sp>
        <p:nvSpPr>
          <p:cNvPr id="22" name="Line Callout 1 21"/>
          <p:cNvSpPr/>
          <p:nvPr/>
        </p:nvSpPr>
        <p:spPr>
          <a:xfrm>
            <a:off x="2853104" y="2083361"/>
            <a:ext cx="1552574" cy="209498"/>
          </a:xfrm>
          <a:prstGeom prst="borderCallout1">
            <a:avLst>
              <a:gd name="adj1" fmla="val 378801"/>
              <a:gd name="adj2" fmla="val 92610"/>
              <a:gd name="adj3" fmla="val 378732"/>
              <a:gd name="adj4" fmla="val 1185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Archie Bradley: 90.1</a:t>
            </a:r>
          </a:p>
        </p:txBody>
      </p:sp>
      <p:sp>
        <p:nvSpPr>
          <p:cNvPr id="24" name="Line Callout 1 23"/>
          <p:cNvSpPr/>
          <p:nvPr/>
        </p:nvSpPr>
        <p:spPr>
          <a:xfrm>
            <a:off x="5010838" y="4616834"/>
            <a:ext cx="1602433" cy="209498"/>
          </a:xfrm>
          <a:prstGeom prst="borderCallout1">
            <a:avLst>
              <a:gd name="adj1" fmla="val -238240"/>
              <a:gd name="adj2" fmla="val 15043"/>
              <a:gd name="adj3" fmla="val -238309"/>
              <a:gd name="adj4" fmla="val -19949"/>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Johnny </a:t>
            </a:r>
            <a:r>
              <a:rPr lang="en-US" sz="1200" dirty="0" err="1" smtClean="0">
                <a:solidFill>
                  <a:schemeClr val="tx1"/>
                </a:solidFill>
              </a:rPr>
              <a:t>Cueto</a:t>
            </a:r>
            <a:r>
              <a:rPr lang="en-US" sz="1200" dirty="0" smtClean="0">
                <a:solidFill>
                  <a:schemeClr val="tx1"/>
                </a:solidFill>
              </a:rPr>
              <a:t>: 88.4</a:t>
            </a:r>
          </a:p>
        </p:txBody>
      </p:sp>
      <p:sp>
        <p:nvSpPr>
          <p:cNvPr id="25" name="Line Callout 1 24"/>
          <p:cNvSpPr/>
          <p:nvPr/>
        </p:nvSpPr>
        <p:spPr>
          <a:xfrm>
            <a:off x="2861072" y="5360515"/>
            <a:ext cx="1556491" cy="209498"/>
          </a:xfrm>
          <a:prstGeom prst="borderCallout1">
            <a:avLst>
              <a:gd name="adj1" fmla="val -134502"/>
              <a:gd name="adj2" fmla="val 93107"/>
              <a:gd name="adj3" fmla="val -134647"/>
              <a:gd name="adj4" fmla="val 11738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Kenta Maeda: 86.2</a:t>
            </a:r>
          </a:p>
        </p:txBody>
      </p:sp>
      <p:sp>
        <p:nvSpPr>
          <p:cNvPr id="21" name="TextBox 20"/>
          <p:cNvSpPr txBox="1"/>
          <p:nvPr/>
        </p:nvSpPr>
        <p:spPr>
          <a:xfrm>
            <a:off x="-10278" y="445543"/>
            <a:ext cx="1628432" cy="369332"/>
          </a:xfrm>
          <a:prstGeom prst="rect">
            <a:avLst/>
          </a:prstGeom>
          <a:noFill/>
        </p:spPr>
        <p:txBody>
          <a:bodyPr wrap="square" rtlCol="0">
            <a:spAutoFit/>
          </a:bodyPr>
          <a:lstStyle/>
          <a:p>
            <a:r>
              <a:rPr lang="en-US" b="1" dirty="0" smtClean="0"/>
              <a:t>Exit Velocity</a:t>
            </a:r>
            <a:endParaRPr lang="en-US" b="1" dirty="0"/>
          </a:p>
        </p:txBody>
      </p:sp>
      <p:cxnSp>
        <p:nvCxnSpPr>
          <p:cNvPr id="30" name="Straight Connector 29"/>
          <p:cNvCxnSpPr/>
          <p:nvPr/>
        </p:nvCxnSpPr>
        <p:spPr>
          <a:xfrm>
            <a:off x="76174" y="3352800"/>
            <a:ext cx="8947755"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621240" y="3079218"/>
            <a:ext cx="1583724" cy="276999"/>
          </a:xfrm>
          <a:prstGeom prst="rect">
            <a:avLst/>
          </a:prstGeom>
          <a:noFill/>
        </p:spPr>
        <p:txBody>
          <a:bodyPr wrap="square" rtlCol="0">
            <a:spAutoFit/>
          </a:bodyPr>
          <a:lstStyle/>
          <a:p>
            <a:r>
              <a:rPr lang="en-US" sz="1200" b="1" dirty="0"/>
              <a:t>ML </a:t>
            </a:r>
            <a:r>
              <a:rPr lang="en-US" sz="1200" b="1" dirty="0" smtClean="0"/>
              <a:t>AVERAGE: 89.2</a:t>
            </a:r>
            <a:endParaRPr lang="en-US" sz="1200" b="1" dirty="0"/>
          </a:p>
        </p:txBody>
      </p:sp>
      <p:sp>
        <p:nvSpPr>
          <p:cNvPr id="41" name="TextBox 40"/>
          <p:cNvSpPr txBox="1"/>
          <p:nvPr/>
        </p:nvSpPr>
        <p:spPr>
          <a:xfrm>
            <a:off x="5664" y="3079126"/>
            <a:ext cx="1583724" cy="276999"/>
          </a:xfrm>
          <a:prstGeom prst="rect">
            <a:avLst/>
          </a:prstGeom>
          <a:noFill/>
        </p:spPr>
        <p:txBody>
          <a:bodyPr wrap="square" rtlCol="0">
            <a:spAutoFit/>
          </a:bodyPr>
          <a:lstStyle/>
          <a:p>
            <a:r>
              <a:rPr lang="en-US" sz="1200" b="1" dirty="0"/>
              <a:t>ML </a:t>
            </a:r>
            <a:r>
              <a:rPr lang="en-US" sz="1200" b="1" dirty="0" smtClean="0"/>
              <a:t>AVERAGE: 89.2</a:t>
            </a:r>
            <a:endParaRPr lang="en-US" sz="1200" b="1" dirty="0"/>
          </a:p>
        </p:txBody>
      </p:sp>
      <p:sp>
        <p:nvSpPr>
          <p:cNvPr id="37" name="Line Callout 1 36"/>
          <p:cNvSpPr/>
          <p:nvPr/>
        </p:nvSpPr>
        <p:spPr>
          <a:xfrm>
            <a:off x="4901482" y="2054700"/>
            <a:ext cx="1539299" cy="213701"/>
          </a:xfrm>
          <a:prstGeom prst="borderCallout1">
            <a:avLst>
              <a:gd name="adj1" fmla="val -198615"/>
              <a:gd name="adj2" fmla="val -14752"/>
              <a:gd name="adj3" fmla="val -198684"/>
              <a:gd name="adj4" fmla="val 2955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Phil Hughes: 92.7</a:t>
            </a:r>
          </a:p>
        </p:txBody>
      </p:sp>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7473" y="3660695"/>
            <a:ext cx="1449161" cy="954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8812" y="4463504"/>
            <a:ext cx="1581157" cy="8903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4757" y="1193208"/>
            <a:ext cx="1526024" cy="858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3311" y="2299450"/>
            <a:ext cx="1582367" cy="8900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831243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BB%: Walk Rate</a:t>
            </a:r>
            <a:endParaRPr lang="en-US" dirty="0"/>
          </a:p>
        </p:txBody>
      </p:sp>
      <p:sp>
        <p:nvSpPr>
          <p:cNvPr id="3" name="Content Placeholder 2"/>
          <p:cNvSpPr>
            <a:spLocks noGrp="1"/>
          </p:cNvSpPr>
          <p:nvPr>
            <p:ph idx="1"/>
          </p:nvPr>
        </p:nvSpPr>
        <p:spPr>
          <a:xfrm>
            <a:off x="381000" y="1219200"/>
            <a:ext cx="8229600" cy="4525963"/>
          </a:xfrm>
        </p:spPr>
        <p:txBody>
          <a:bodyPr>
            <a:normAutofit lnSpcReduction="10000"/>
          </a:bodyPr>
          <a:lstStyle/>
          <a:p>
            <a:pPr>
              <a:spcBef>
                <a:spcPts val="0"/>
              </a:spcBef>
            </a:pPr>
            <a:r>
              <a:rPr lang="en-US" sz="2000" b="1" dirty="0" smtClean="0"/>
              <a:t>Description</a:t>
            </a:r>
            <a:r>
              <a:rPr lang="en-US" sz="2000" b="1" dirty="0"/>
              <a:t>: </a:t>
            </a:r>
            <a:r>
              <a:rPr lang="en-US" sz="1800" dirty="0"/>
              <a:t>The percentage of plate appearances that result in a </a:t>
            </a:r>
            <a:r>
              <a:rPr lang="en-US" sz="1800" dirty="0" smtClean="0"/>
              <a:t>walk.</a:t>
            </a:r>
          </a:p>
          <a:p>
            <a:pPr>
              <a:spcBef>
                <a:spcPts val="0"/>
              </a:spcBef>
            </a:pPr>
            <a:endParaRPr lang="en-US" sz="1800" dirty="0" smtClean="0"/>
          </a:p>
          <a:p>
            <a:pPr>
              <a:spcBef>
                <a:spcPts val="0"/>
              </a:spcBef>
            </a:pPr>
            <a:r>
              <a:rPr lang="en-US" sz="2000" b="1" dirty="0" smtClean="0"/>
              <a:t>Why it’s Important</a:t>
            </a:r>
            <a:r>
              <a:rPr lang="en-US" sz="2000" b="1" dirty="0"/>
              <a:t>: </a:t>
            </a:r>
            <a:r>
              <a:rPr lang="en-US" sz="1800" dirty="0" smtClean="0"/>
              <a:t>High walk </a:t>
            </a:r>
            <a:r>
              <a:rPr lang="en-US" sz="1800" dirty="0"/>
              <a:t>rates are good for batters because it means </a:t>
            </a:r>
            <a:r>
              <a:rPr lang="en-US" sz="1800" dirty="0" smtClean="0"/>
              <a:t>they are </a:t>
            </a:r>
            <a:r>
              <a:rPr lang="en-US" sz="1800" dirty="0"/>
              <a:t>reaching base often. </a:t>
            </a:r>
            <a:r>
              <a:rPr lang="en-US" sz="1800" dirty="0" smtClean="0"/>
              <a:t>Furthermore, a BB means you are reaching base 100% of the time, whereas a ball in play has a high likelihood of being an out (ML </a:t>
            </a:r>
            <a:r>
              <a:rPr lang="en-US" sz="1800" dirty="0" err="1" smtClean="0"/>
              <a:t>Avg</a:t>
            </a:r>
            <a:r>
              <a:rPr lang="en-US" sz="1800" dirty="0"/>
              <a:t> </a:t>
            </a:r>
            <a:r>
              <a:rPr lang="en-US" sz="1800" dirty="0" smtClean="0"/>
              <a:t>BABIP: .300). Generally </a:t>
            </a:r>
            <a:r>
              <a:rPr lang="en-US" sz="1800" dirty="0"/>
              <a:t>speaking, a high walk rate is also indicative of a player’s plate discipline and understanding of the strike zone. If a player routinely draws walks, they are likely very good at distinguishing between balls and strikes, which will not only lead to more times on base via a walk, but will also possibly lead them to make better contact because they will be more likely to swing at pitches </a:t>
            </a:r>
            <a:r>
              <a:rPr lang="en-US" sz="1800" dirty="0" smtClean="0"/>
              <a:t>that </a:t>
            </a:r>
            <a:r>
              <a:rPr lang="en-US" sz="1800" dirty="0"/>
              <a:t>they can drive.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800" dirty="0"/>
              <a:t>A player can have a low walk rate and still provide offensive value. However, that player must excel in other facets of their offensive game for this to be true. For example, if a player shows an inability to walk at a high rate, they also must demonstrate an ability to slug and/or reach base at a high level via elite contact </a:t>
            </a:r>
            <a:r>
              <a:rPr lang="en-US" sz="1800" dirty="0" smtClean="0"/>
              <a:t>skills (low K%) </a:t>
            </a:r>
            <a:r>
              <a:rPr lang="en-US" sz="1800" dirty="0"/>
              <a:t>or speed</a:t>
            </a:r>
            <a:r>
              <a:rPr lang="en-US" sz="1900" dirty="0"/>
              <a:t>. </a:t>
            </a:r>
          </a:p>
        </p:txBody>
      </p:sp>
    </p:spTree>
    <p:extLst>
      <p:ext uri="{BB962C8B-B14F-4D97-AF65-F5344CB8AC3E}">
        <p14:creationId xmlns:p14="http://schemas.microsoft.com/office/powerpoint/2010/main" val="301037954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4843" y="140371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55429" y="142517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44343" y="5365336"/>
            <a:ext cx="685800" cy="307777"/>
          </a:xfrm>
          <a:prstGeom prst="rect">
            <a:avLst/>
          </a:prstGeom>
          <a:noFill/>
        </p:spPr>
        <p:txBody>
          <a:bodyPr wrap="square" rtlCol="0">
            <a:spAutoFit/>
          </a:bodyPr>
          <a:lstStyle/>
          <a:p>
            <a:r>
              <a:rPr lang="en-US" sz="1400" dirty="0" smtClean="0"/>
              <a:t>Poor</a:t>
            </a:r>
          </a:p>
        </p:txBody>
      </p:sp>
      <p:sp>
        <p:nvSpPr>
          <p:cNvPr id="25" name="Line Callout 1 24"/>
          <p:cNvSpPr/>
          <p:nvPr/>
        </p:nvSpPr>
        <p:spPr>
          <a:xfrm>
            <a:off x="1537395" y="2137734"/>
            <a:ext cx="1466885" cy="240316"/>
          </a:xfrm>
          <a:prstGeom prst="borderCallout1">
            <a:avLst>
              <a:gd name="adj1" fmla="val -163314"/>
              <a:gd name="adj2" fmla="val -13981"/>
              <a:gd name="adj3" fmla="val -162206"/>
              <a:gd name="adj4" fmla="val 6928"/>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Craig </a:t>
            </a:r>
            <a:r>
              <a:rPr lang="en-US" sz="1200" dirty="0" err="1" smtClean="0">
                <a:solidFill>
                  <a:schemeClr val="tx1"/>
                </a:solidFill>
              </a:rPr>
              <a:t>Kimbrel</a:t>
            </a:r>
            <a:r>
              <a:rPr lang="en-US" sz="1200" dirty="0" smtClean="0">
                <a:solidFill>
                  <a:schemeClr val="tx1"/>
                </a:solidFill>
              </a:rPr>
              <a:t>: 37.7%</a:t>
            </a:r>
          </a:p>
        </p:txBody>
      </p:sp>
      <p:sp>
        <p:nvSpPr>
          <p:cNvPr id="21" name="TextBox 20"/>
          <p:cNvSpPr txBox="1"/>
          <p:nvPr/>
        </p:nvSpPr>
        <p:spPr>
          <a:xfrm>
            <a:off x="-10278" y="417426"/>
            <a:ext cx="2905878" cy="369332"/>
          </a:xfrm>
          <a:prstGeom prst="rect">
            <a:avLst/>
          </a:prstGeom>
          <a:noFill/>
        </p:spPr>
        <p:txBody>
          <a:bodyPr wrap="square" rtlCol="0">
            <a:spAutoFit/>
          </a:bodyPr>
          <a:lstStyle/>
          <a:p>
            <a:r>
              <a:rPr lang="en-US" b="1" dirty="0" smtClean="0"/>
              <a:t>Pitcher Profile: Craig </a:t>
            </a:r>
            <a:r>
              <a:rPr lang="en-US" b="1" dirty="0" err="1" smtClean="0"/>
              <a:t>Kimbrel</a:t>
            </a:r>
            <a:endParaRPr lang="en-US" b="1" dirty="0"/>
          </a:p>
        </p:txBody>
      </p:sp>
      <p:cxnSp>
        <p:nvCxnSpPr>
          <p:cNvPr id="30" name="Straight Connector 29"/>
          <p:cNvCxnSpPr/>
          <p:nvPr/>
        </p:nvCxnSpPr>
        <p:spPr>
          <a:xfrm>
            <a:off x="76200" y="3385848"/>
            <a:ext cx="8882315" cy="18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477" y="3108849"/>
            <a:ext cx="1583724" cy="261610"/>
          </a:xfrm>
          <a:prstGeom prst="rect">
            <a:avLst/>
          </a:prstGeom>
          <a:noFill/>
        </p:spPr>
        <p:txBody>
          <a:bodyPr wrap="square" rtlCol="0">
            <a:spAutoFit/>
          </a:bodyPr>
          <a:lstStyle/>
          <a:p>
            <a:r>
              <a:rPr lang="en-US" sz="1050" b="1" dirty="0"/>
              <a:t>ML </a:t>
            </a:r>
            <a:r>
              <a:rPr lang="en-US" sz="1050" b="1" dirty="0" smtClean="0"/>
              <a:t>AVERAGE: 21.1% </a:t>
            </a:r>
            <a:endParaRPr lang="en-US" sz="1050" b="1" dirty="0"/>
          </a:p>
        </p:txBody>
      </p:sp>
      <p:sp>
        <p:nvSpPr>
          <p:cNvPr id="32" name="TextBox 31"/>
          <p:cNvSpPr txBox="1"/>
          <p:nvPr/>
        </p:nvSpPr>
        <p:spPr>
          <a:xfrm>
            <a:off x="4153557" y="3106567"/>
            <a:ext cx="1583724" cy="261610"/>
          </a:xfrm>
          <a:prstGeom prst="rect">
            <a:avLst/>
          </a:prstGeom>
          <a:noFill/>
        </p:spPr>
        <p:txBody>
          <a:bodyPr wrap="square" rtlCol="0">
            <a:spAutoFit/>
          </a:bodyPr>
          <a:lstStyle/>
          <a:p>
            <a:r>
              <a:rPr lang="en-US" sz="1050" b="1" dirty="0"/>
              <a:t>ML </a:t>
            </a:r>
            <a:r>
              <a:rPr lang="en-US" sz="1050" b="1" dirty="0" smtClean="0"/>
              <a:t>AVERAGE: 46.2%</a:t>
            </a:r>
            <a:endParaRPr lang="en-US" sz="1050" b="1" dirty="0"/>
          </a:p>
        </p:txBody>
      </p:sp>
      <p:sp>
        <p:nvSpPr>
          <p:cNvPr id="27" name="Rectangle 26"/>
          <p:cNvSpPr/>
          <p:nvPr/>
        </p:nvSpPr>
        <p:spPr>
          <a:xfrm>
            <a:off x="3323621" y="140371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103738" y="3106567"/>
            <a:ext cx="1583724" cy="253916"/>
          </a:xfrm>
          <a:prstGeom prst="rect">
            <a:avLst/>
          </a:prstGeom>
          <a:noFill/>
        </p:spPr>
        <p:txBody>
          <a:bodyPr wrap="square" rtlCol="0">
            <a:spAutoFit/>
          </a:bodyPr>
          <a:lstStyle/>
          <a:p>
            <a:r>
              <a:rPr lang="en-US" sz="1050" b="1" dirty="0"/>
              <a:t>ML </a:t>
            </a:r>
            <a:r>
              <a:rPr lang="en-US" sz="1050" b="1" dirty="0" smtClean="0"/>
              <a:t>AVERAGE: 8.2% </a:t>
            </a:r>
            <a:endParaRPr lang="en-US" sz="1050" b="1" dirty="0"/>
          </a:p>
        </p:txBody>
      </p:sp>
      <p:sp>
        <p:nvSpPr>
          <p:cNvPr id="37" name="TextBox 36"/>
          <p:cNvSpPr txBox="1"/>
          <p:nvPr/>
        </p:nvSpPr>
        <p:spPr>
          <a:xfrm>
            <a:off x="5279248" y="1091492"/>
            <a:ext cx="685800" cy="307777"/>
          </a:xfrm>
          <a:prstGeom prst="rect">
            <a:avLst/>
          </a:prstGeom>
          <a:noFill/>
        </p:spPr>
        <p:txBody>
          <a:bodyPr wrap="square" rtlCol="0">
            <a:spAutoFit/>
          </a:bodyPr>
          <a:lstStyle/>
          <a:p>
            <a:r>
              <a:rPr lang="en-US" sz="1400" dirty="0" smtClean="0"/>
              <a:t>Elite</a:t>
            </a:r>
          </a:p>
        </p:txBody>
      </p:sp>
      <p:sp>
        <p:nvSpPr>
          <p:cNvPr id="38" name="TextBox 37"/>
          <p:cNvSpPr txBox="1"/>
          <p:nvPr/>
        </p:nvSpPr>
        <p:spPr>
          <a:xfrm>
            <a:off x="3125074" y="1102433"/>
            <a:ext cx="685800" cy="307777"/>
          </a:xfrm>
          <a:prstGeom prst="rect">
            <a:avLst/>
          </a:prstGeom>
          <a:noFill/>
        </p:spPr>
        <p:txBody>
          <a:bodyPr wrap="square" rtlCol="0">
            <a:spAutoFit/>
          </a:bodyPr>
          <a:lstStyle/>
          <a:p>
            <a:r>
              <a:rPr lang="en-US" sz="1400" dirty="0" smtClean="0"/>
              <a:t>Poor</a:t>
            </a:r>
          </a:p>
        </p:txBody>
      </p:sp>
      <p:sp>
        <p:nvSpPr>
          <p:cNvPr id="39" name="TextBox 38"/>
          <p:cNvSpPr txBox="1"/>
          <p:nvPr/>
        </p:nvSpPr>
        <p:spPr>
          <a:xfrm>
            <a:off x="3135290" y="5374285"/>
            <a:ext cx="685800" cy="307777"/>
          </a:xfrm>
          <a:prstGeom prst="rect">
            <a:avLst/>
          </a:prstGeom>
          <a:noFill/>
        </p:spPr>
        <p:txBody>
          <a:bodyPr wrap="square" rtlCol="0">
            <a:spAutoFit/>
          </a:bodyPr>
          <a:lstStyle/>
          <a:p>
            <a:r>
              <a:rPr lang="en-US" sz="1400" dirty="0" smtClean="0"/>
              <a:t>Elite</a:t>
            </a:r>
          </a:p>
        </p:txBody>
      </p:sp>
      <p:sp>
        <p:nvSpPr>
          <p:cNvPr id="40" name="TextBox 39"/>
          <p:cNvSpPr txBox="1"/>
          <p:nvPr/>
        </p:nvSpPr>
        <p:spPr>
          <a:xfrm>
            <a:off x="5284770" y="5368611"/>
            <a:ext cx="783748" cy="307777"/>
          </a:xfrm>
          <a:prstGeom prst="rect">
            <a:avLst/>
          </a:prstGeom>
          <a:noFill/>
        </p:spPr>
        <p:txBody>
          <a:bodyPr wrap="square" rtlCol="0">
            <a:spAutoFit/>
          </a:bodyPr>
          <a:lstStyle/>
          <a:p>
            <a:r>
              <a:rPr lang="en-US" sz="1400" dirty="0" smtClean="0"/>
              <a:t>Poor</a:t>
            </a:r>
          </a:p>
        </p:txBody>
      </p:sp>
      <p:sp>
        <p:nvSpPr>
          <p:cNvPr id="41" name="TextBox 40"/>
          <p:cNvSpPr txBox="1"/>
          <p:nvPr/>
        </p:nvSpPr>
        <p:spPr>
          <a:xfrm>
            <a:off x="1058974" y="1095176"/>
            <a:ext cx="685800" cy="307777"/>
          </a:xfrm>
          <a:prstGeom prst="rect">
            <a:avLst/>
          </a:prstGeom>
          <a:noFill/>
        </p:spPr>
        <p:txBody>
          <a:bodyPr wrap="square" rtlCol="0">
            <a:spAutoFit/>
          </a:bodyPr>
          <a:lstStyle/>
          <a:p>
            <a:r>
              <a:rPr lang="en-US" sz="1400" dirty="0" smtClean="0"/>
              <a:t>Elite</a:t>
            </a:r>
          </a:p>
        </p:txBody>
      </p:sp>
      <p:sp>
        <p:nvSpPr>
          <p:cNvPr id="2" name="TextBox 1"/>
          <p:cNvSpPr txBox="1"/>
          <p:nvPr/>
        </p:nvSpPr>
        <p:spPr>
          <a:xfrm>
            <a:off x="1075840" y="802147"/>
            <a:ext cx="762000" cy="369332"/>
          </a:xfrm>
          <a:prstGeom prst="rect">
            <a:avLst/>
          </a:prstGeom>
          <a:noFill/>
        </p:spPr>
        <p:txBody>
          <a:bodyPr wrap="square" rtlCol="0">
            <a:spAutoFit/>
          </a:bodyPr>
          <a:lstStyle/>
          <a:p>
            <a:r>
              <a:rPr lang="en-US" b="1" dirty="0" smtClean="0"/>
              <a:t>K%</a:t>
            </a:r>
            <a:endParaRPr lang="en-US" b="1" dirty="0"/>
          </a:p>
        </p:txBody>
      </p:sp>
      <p:sp>
        <p:nvSpPr>
          <p:cNvPr id="43" name="TextBox 42"/>
          <p:cNvSpPr txBox="1"/>
          <p:nvPr/>
        </p:nvSpPr>
        <p:spPr>
          <a:xfrm>
            <a:off x="3137570" y="813829"/>
            <a:ext cx="762000" cy="369332"/>
          </a:xfrm>
          <a:prstGeom prst="rect">
            <a:avLst/>
          </a:prstGeom>
          <a:noFill/>
        </p:spPr>
        <p:txBody>
          <a:bodyPr wrap="square" rtlCol="0">
            <a:spAutoFit/>
          </a:bodyPr>
          <a:lstStyle/>
          <a:p>
            <a:r>
              <a:rPr lang="en-US" b="1" dirty="0" smtClean="0"/>
              <a:t>BB%</a:t>
            </a:r>
            <a:endParaRPr lang="en-US" b="1" dirty="0"/>
          </a:p>
        </p:txBody>
      </p:sp>
      <p:sp>
        <p:nvSpPr>
          <p:cNvPr id="45" name="Line Callout 1 44"/>
          <p:cNvSpPr/>
          <p:nvPr/>
        </p:nvSpPr>
        <p:spPr>
          <a:xfrm>
            <a:off x="3586675" y="1830377"/>
            <a:ext cx="1501710" cy="240316"/>
          </a:xfrm>
          <a:prstGeom prst="borderCallout1">
            <a:avLst>
              <a:gd name="adj1" fmla="val -180769"/>
              <a:gd name="adj2" fmla="val -12345"/>
              <a:gd name="adj3" fmla="val -179660"/>
              <a:gd name="adj4" fmla="val 856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Craig </a:t>
            </a:r>
            <a:r>
              <a:rPr lang="en-US" sz="1200" dirty="0" err="1" smtClean="0">
                <a:solidFill>
                  <a:schemeClr val="tx1"/>
                </a:solidFill>
              </a:rPr>
              <a:t>Kimbrel</a:t>
            </a:r>
            <a:r>
              <a:rPr lang="en-US" sz="1200" dirty="0" smtClean="0">
                <a:solidFill>
                  <a:schemeClr val="tx1"/>
                </a:solidFill>
              </a:rPr>
              <a:t>: 13.6%</a:t>
            </a:r>
          </a:p>
        </p:txBody>
      </p:sp>
      <p:sp>
        <p:nvSpPr>
          <p:cNvPr id="48" name="Line Callout 1 47"/>
          <p:cNvSpPr/>
          <p:nvPr/>
        </p:nvSpPr>
        <p:spPr>
          <a:xfrm>
            <a:off x="5783596" y="4694951"/>
            <a:ext cx="1469600" cy="240316"/>
          </a:xfrm>
          <a:prstGeom prst="borderCallout1">
            <a:avLst>
              <a:gd name="adj1" fmla="val -148587"/>
              <a:gd name="adj2" fmla="val -18432"/>
              <a:gd name="adj3" fmla="val -147480"/>
              <a:gd name="adj4" fmla="val 700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Craig </a:t>
            </a:r>
            <a:r>
              <a:rPr lang="en-US" sz="1200" dirty="0" err="1" smtClean="0">
                <a:solidFill>
                  <a:schemeClr val="tx1"/>
                </a:solidFill>
              </a:rPr>
              <a:t>Kimbrel</a:t>
            </a:r>
            <a:r>
              <a:rPr lang="en-US" sz="1200" dirty="0" smtClean="0">
                <a:solidFill>
                  <a:schemeClr val="tx1"/>
                </a:solidFill>
              </a:rPr>
              <a:t>: 31.1%</a:t>
            </a:r>
          </a:p>
        </p:txBody>
      </p:sp>
      <p:sp>
        <p:nvSpPr>
          <p:cNvPr id="22" name="TextBox 21"/>
          <p:cNvSpPr txBox="1"/>
          <p:nvPr/>
        </p:nvSpPr>
        <p:spPr>
          <a:xfrm>
            <a:off x="7403744" y="453281"/>
            <a:ext cx="2672264" cy="369332"/>
          </a:xfrm>
          <a:prstGeom prst="rect">
            <a:avLst/>
          </a:prstGeom>
          <a:noFill/>
        </p:spPr>
        <p:txBody>
          <a:bodyPr wrap="square" rtlCol="0">
            <a:spAutoFit/>
          </a:bodyPr>
          <a:lstStyle/>
          <a:p>
            <a:r>
              <a:rPr lang="en-US" b="1" dirty="0" smtClean="0"/>
              <a:t>FIP in 2016: 2.92 </a:t>
            </a:r>
            <a:endParaRPr lang="en-US" b="1" dirty="0"/>
          </a:p>
        </p:txBody>
      </p:sp>
      <p:sp>
        <p:nvSpPr>
          <p:cNvPr id="23" name="TextBox 22"/>
          <p:cNvSpPr txBox="1"/>
          <p:nvPr/>
        </p:nvSpPr>
        <p:spPr>
          <a:xfrm>
            <a:off x="5241148" y="805797"/>
            <a:ext cx="762000" cy="369332"/>
          </a:xfrm>
          <a:prstGeom prst="rect">
            <a:avLst/>
          </a:prstGeom>
          <a:noFill/>
        </p:spPr>
        <p:txBody>
          <a:bodyPr wrap="square" rtlCol="0">
            <a:spAutoFit/>
          </a:bodyPr>
          <a:lstStyle/>
          <a:p>
            <a:r>
              <a:rPr lang="en-US" b="1" dirty="0" smtClean="0"/>
              <a:t>GB%</a:t>
            </a:r>
            <a:endParaRPr lang="en-US" b="1"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8557" y="1141260"/>
            <a:ext cx="1356253" cy="678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2712" y="1449848"/>
            <a:ext cx="1356253" cy="678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0270" y="4016824"/>
            <a:ext cx="1356253" cy="678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Rectangle 28"/>
          <p:cNvSpPr/>
          <p:nvPr/>
        </p:nvSpPr>
        <p:spPr>
          <a:xfrm>
            <a:off x="7411716" y="141021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173006" y="3106567"/>
            <a:ext cx="1583724" cy="261610"/>
          </a:xfrm>
          <a:prstGeom prst="rect">
            <a:avLst/>
          </a:prstGeom>
          <a:noFill/>
        </p:spPr>
        <p:txBody>
          <a:bodyPr wrap="square" rtlCol="0">
            <a:spAutoFit/>
          </a:bodyPr>
          <a:lstStyle/>
          <a:p>
            <a:r>
              <a:rPr lang="en-US" sz="1050" b="1" dirty="0"/>
              <a:t>ML </a:t>
            </a:r>
            <a:r>
              <a:rPr lang="en-US" sz="1050" b="1" dirty="0" smtClean="0"/>
              <a:t>AVERAGE: 7.0%</a:t>
            </a:r>
            <a:endParaRPr lang="en-US" sz="1050" b="1" dirty="0"/>
          </a:p>
        </p:txBody>
      </p:sp>
      <p:sp>
        <p:nvSpPr>
          <p:cNvPr id="34" name="TextBox 33"/>
          <p:cNvSpPr txBox="1"/>
          <p:nvPr/>
        </p:nvSpPr>
        <p:spPr>
          <a:xfrm>
            <a:off x="7183116" y="812775"/>
            <a:ext cx="762000" cy="369332"/>
          </a:xfrm>
          <a:prstGeom prst="rect">
            <a:avLst/>
          </a:prstGeom>
          <a:noFill/>
        </p:spPr>
        <p:txBody>
          <a:bodyPr wrap="square" rtlCol="0">
            <a:spAutoFit/>
          </a:bodyPr>
          <a:lstStyle/>
          <a:p>
            <a:r>
              <a:rPr lang="en-US" b="1" dirty="0" smtClean="0"/>
              <a:t>PU%</a:t>
            </a:r>
            <a:endParaRPr lang="en-US" b="1" dirty="0"/>
          </a:p>
        </p:txBody>
      </p:sp>
      <p:sp>
        <p:nvSpPr>
          <p:cNvPr id="35" name="TextBox 34"/>
          <p:cNvSpPr txBox="1"/>
          <p:nvPr/>
        </p:nvSpPr>
        <p:spPr>
          <a:xfrm>
            <a:off x="7221216" y="1102433"/>
            <a:ext cx="685800" cy="307777"/>
          </a:xfrm>
          <a:prstGeom prst="rect">
            <a:avLst/>
          </a:prstGeom>
          <a:noFill/>
        </p:spPr>
        <p:txBody>
          <a:bodyPr wrap="square" rtlCol="0">
            <a:spAutoFit/>
          </a:bodyPr>
          <a:lstStyle/>
          <a:p>
            <a:r>
              <a:rPr lang="en-US" sz="1400" dirty="0" smtClean="0"/>
              <a:t>Elite</a:t>
            </a:r>
          </a:p>
        </p:txBody>
      </p:sp>
      <p:sp>
        <p:nvSpPr>
          <p:cNvPr id="42" name="TextBox 41"/>
          <p:cNvSpPr txBox="1"/>
          <p:nvPr/>
        </p:nvSpPr>
        <p:spPr>
          <a:xfrm>
            <a:off x="7246822" y="5376440"/>
            <a:ext cx="783748" cy="307777"/>
          </a:xfrm>
          <a:prstGeom prst="rect">
            <a:avLst/>
          </a:prstGeom>
          <a:noFill/>
        </p:spPr>
        <p:txBody>
          <a:bodyPr wrap="square" rtlCol="0">
            <a:spAutoFit/>
          </a:bodyPr>
          <a:lstStyle/>
          <a:p>
            <a:r>
              <a:rPr lang="en-US" sz="1400" dirty="0" smtClean="0"/>
              <a:t>Poor</a:t>
            </a:r>
          </a:p>
        </p:txBody>
      </p:sp>
      <p:sp>
        <p:nvSpPr>
          <p:cNvPr id="44" name="Line Callout 1 43"/>
          <p:cNvSpPr/>
          <p:nvPr/>
        </p:nvSpPr>
        <p:spPr>
          <a:xfrm>
            <a:off x="7587237" y="2485049"/>
            <a:ext cx="1535812" cy="240316"/>
          </a:xfrm>
          <a:prstGeom prst="borderCallout1">
            <a:avLst>
              <a:gd name="adj1" fmla="val -145096"/>
              <a:gd name="adj2" fmla="val -7881"/>
              <a:gd name="adj3" fmla="val -143989"/>
              <a:gd name="adj4" fmla="val 918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Craig </a:t>
            </a:r>
            <a:r>
              <a:rPr lang="en-US" sz="1200" dirty="0" err="1" smtClean="0">
                <a:solidFill>
                  <a:schemeClr val="tx1"/>
                </a:solidFill>
              </a:rPr>
              <a:t>Kimbrel</a:t>
            </a:r>
            <a:r>
              <a:rPr lang="en-US" sz="1200" dirty="0" smtClean="0">
                <a:solidFill>
                  <a:schemeClr val="tx1"/>
                </a:solidFill>
              </a:rPr>
              <a:t>: 11.7%</a:t>
            </a:r>
          </a:p>
        </p:txBody>
      </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7016" y="1797934"/>
            <a:ext cx="1356253" cy="678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173890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4843" y="140371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55429" y="142517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44343" y="5365336"/>
            <a:ext cx="685800" cy="307777"/>
          </a:xfrm>
          <a:prstGeom prst="rect">
            <a:avLst/>
          </a:prstGeom>
          <a:noFill/>
        </p:spPr>
        <p:txBody>
          <a:bodyPr wrap="square" rtlCol="0">
            <a:spAutoFit/>
          </a:bodyPr>
          <a:lstStyle/>
          <a:p>
            <a:r>
              <a:rPr lang="en-US" sz="1400" dirty="0" smtClean="0"/>
              <a:t>Poor</a:t>
            </a:r>
          </a:p>
        </p:txBody>
      </p:sp>
      <p:sp>
        <p:nvSpPr>
          <p:cNvPr id="21" name="TextBox 20"/>
          <p:cNvSpPr txBox="1"/>
          <p:nvPr/>
        </p:nvSpPr>
        <p:spPr>
          <a:xfrm>
            <a:off x="-10278" y="417426"/>
            <a:ext cx="2905878" cy="369332"/>
          </a:xfrm>
          <a:prstGeom prst="rect">
            <a:avLst/>
          </a:prstGeom>
          <a:noFill/>
        </p:spPr>
        <p:txBody>
          <a:bodyPr wrap="square" rtlCol="0">
            <a:spAutoFit/>
          </a:bodyPr>
          <a:lstStyle/>
          <a:p>
            <a:r>
              <a:rPr lang="en-US" b="1" dirty="0" smtClean="0"/>
              <a:t>Pitcher Profile: Mike </a:t>
            </a:r>
            <a:r>
              <a:rPr lang="en-US" b="1" dirty="0" err="1" smtClean="0"/>
              <a:t>Leake</a:t>
            </a:r>
            <a:endParaRPr lang="en-US" b="1" dirty="0"/>
          </a:p>
        </p:txBody>
      </p:sp>
      <p:cxnSp>
        <p:nvCxnSpPr>
          <p:cNvPr id="30" name="Straight Connector 29"/>
          <p:cNvCxnSpPr/>
          <p:nvPr/>
        </p:nvCxnSpPr>
        <p:spPr>
          <a:xfrm>
            <a:off x="76200" y="3385848"/>
            <a:ext cx="8882315" cy="18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477" y="3108849"/>
            <a:ext cx="1583724" cy="261610"/>
          </a:xfrm>
          <a:prstGeom prst="rect">
            <a:avLst/>
          </a:prstGeom>
          <a:noFill/>
        </p:spPr>
        <p:txBody>
          <a:bodyPr wrap="square" rtlCol="0">
            <a:spAutoFit/>
          </a:bodyPr>
          <a:lstStyle/>
          <a:p>
            <a:r>
              <a:rPr lang="en-US" sz="1050" b="1" dirty="0"/>
              <a:t>ML </a:t>
            </a:r>
            <a:r>
              <a:rPr lang="en-US" sz="1050" b="1" dirty="0" smtClean="0"/>
              <a:t>AVERAGE: 21.1% </a:t>
            </a:r>
            <a:endParaRPr lang="en-US" sz="1050" b="1" dirty="0"/>
          </a:p>
        </p:txBody>
      </p:sp>
      <p:sp>
        <p:nvSpPr>
          <p:cNvPr id="32" name="TextBox 31"/>
          <p:cNvSpPr txBox="1"/>
          <p:nvPr/>
        </p:nvSpPr>
        <p:spPr>
          <a:xfrm>
            <a:off x="4153557" y="3106567"/>
            <a:ext cx="1583724" cy="261610"/>
          </a:xfrm>
          <a:prstGeom prst="rect">
            <a:avLst/>
          </a:prstGeom>
          <a:noFill/>
        </p:spPr>
        <p:txBody>
          <a:bodyPr wrap="square" rtlCol="0">
            <a:spAutoFit/>
          </a:bodyPr>
          <a:lstStyle/>
          <a:p>
            <a:r>
              <a:rPr lang="en-US" sz="1050" b="1" dirty="0"/>
              <a:t>ML </a:t>
            </a:r>
            <a:r>
              <a:rPr lang="en-US" sz="1050" b="1" dirty="0" smtClean="0"/>
              <a:t>AVERAGE: 46.2%</a:t>
            </a:r>
            <a:endParaRPr lang="en-US" sz="1050" b="1" dirty="0"/>
          </a:p>
        </p:txBody>
      </p:sp>
      <p:sp>
        <p:nvSpPr>
          <p:cNvPr id="27" name="Rectangle 26"/>
          <p:cNvSpPr/>
          <p:nvPr/>
        </p:nvSpPr>
        <p:spPr>
          <a:xfrm>
            <a:off x="3323621" y="140371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103738" y="3106567"/>
            <a:ext cx="1583724" cy="253916"/>
          </a:xfrm>
          <a:prstGeom prst="rect">
            <a:avLst/>
          </a:prstGeom>
          <a:noFill/>
        </p:spPr>
        <p:txBody>
          <a:bodyPr wrap="square" rtlCol="0">
            <a:spAutoFit/>
          </a:bodyPr>
          <a:lstStyle/>
          <a:p>
            <a:r>
              <a:rPr lang="en-US" sz="1050" b="1" dirty="0"/>
              <a:t>ML </a:t>
            </a:r>
            <a:r>
              <a:rPr lang="en-US" sz="1050" b="1" dirty="0" smtClean="0"/>
              <a:t>AVERAGE: 8.2% </a:t>
            </a:r>
            <a:endParaRPr lang="en-US" sz="1050" b="1" dirty="0"/>
          </a:p>
        </p:txBody>
      </p:sp>
      <p:sp>
        <p:nvSpPr>
          <p:cNvPr id="37" name="TextBox 36"/>
          <p:cNvSpPr txBox="1"/>
          <p:nvPr/>
        </p:nvSpPr>
        <p:spPr>
          <a:xfrm>
            <a:off x="5279248" y="1091492"/>
            <a:ext cx="685800" cy="307777"/>
          </a:xfrm>
          <a:prstGeom prst="rect">
            <a:avLst/>
          </a:prstGeom>
          <a:noFill/>
        </p:spPr>
        <p:txBody>
          <a:bodyPr wrap="square" rtlCol="0">
            <a:spAutoFit/>
          </a:bodyPr>
          <a:lstStyle/>
          <a:p>
            <a:r>
              <a:rPr lang="en-US" sz="1400" dirty="0" smtClean="0"/>
              <a:t>Elite</a:t>
            </a:r>
          </a:p>
        </p:txBody>
      </p:sp>
      <p:sp>
        <p:nvSpPr>
          <p:cNvPr id="38" name="TextBox 37"/>
          <p:cNvSpPr txBox="1"/>
          <p:nvPr/>
        </p:nvSpPr>
        <p:spPr>
          <a:xfrm>
            <a:off x="3125074" y="1102433"/>
            <a:ext cx="685800" cy="307777"/>
          </a:xfrm>
          <a:prstGeom prst="rect">
            <a:avLst/>
          </a:prstGeom>
          <a:noFill/>
        </p:spPr>
        <p:txBody>
          <a:bodyPr wrap="square" rtlCol="0">
            <a:spAutoFit/>
          </a:bodyPr>
          <a:lstStyle/>
          <a:p>
            <a:r>
              <a:rPr lang="en-US" sz="1400" dirty="0" smtClean="0"/>
              <a:t>Poor</a:t>
            </a:r>
          </a:p>
        </p:txBody>
      </p:sp>
      <p:sp>
        <p:nvSpPr>
          <p:cNvPr id="39" name="TextBox 38"/>
          <p:cNvSpPr txBox="1"/>
          <p:nvPr/>
        </p:nvSpPr>
        <p:spPr>
          <a:xfrm>
            <a:off x="3135290" y="5374285"/>
            <a:ext cx="685800" cy="307777"/>
          </a:xfrm>
          <a:prstGeom prst="rect">
            <a:avLst/>
          </a:prstGeom>
          <a:noFill/>
        </p:spPr>
        <p:txBody>
          <a:bodyPr wrap="square" rtlCol="0">
            <a:spAutoFit/>
          </a:bodyPr>
          <a:lstStyle/>
          <a:p>
            <a:r>
              <a:rPr lang="en-US" sz="1400" dirty="0" smtClean="0"/>
              <a:t>Elite</a:t>
            </a:r>
          </a:p>
        </p:txBody>
      </p:sp>
      <p:sp>
        <p:nvSpPr>
          <p:cNvPr id="40" name="TextBox 39"/>
          <p:cNvSpPr txBox="1"/>
          <p:nvPr/>
        </p:nvSpPr>
        <p:spPr>
          <a:xfrm>
            <a:off x="5284770" y="5368611"/>
            <a:ext cx="783748" cy="307777"/>
          </a:xfrm>
          <a:prstGeom prst="rect">
            <a:avLst/>
          </a:prstGeom>
          <a:noFill/>
        </p:spPr>
        <p:txBody>
          <a:bodyPr wrap="square" rtlCol="0">
            <a:spAutoFit/>
          </a:bodyPr>
          <a:lstStyle/>
          <a:p>
            <a:r>
              <a:rPr lang="en-US" sz="1400" dirty="0" smtClean="0"/>
              <a:t>Poor</a:t>
            </a:r>
          </a:p>
        </p:txBody>
      </p:sp>
      <p:sp>
        <p:nvSpPr>
          <p:cNvPr id="41" name="TextBox 40"/>
          <p:cNvSpPr txBox="1"/>
          <p:nvPr/>
        </p:nvSpPr>
        <p:spPr>
          <a:xfrm>
            <a:off x="1058974" y="1095176"/>
            <a:ext cx="685800" cy="307777"/>
          </a:xfrm>
          <a:prstGeom prst="rect">
            <a:avLst/>
          </a:prstGeom>
          <a:noFill/>
        </p:spPr>
        <p:txBody>
          <a:bodyPr wrap="square" rtlCol="0">
            <a:spAutoFit/>
          </a:bodyPr>
          <a:lstStyle/>
          <a:p>
            <a:r>
              <a:rPr lang="en-US" sz="1400" dirty="0" smtClean="0"/>
              <a:t>Elite</a:t>
            </a:r>
          </a:p>
        </p:txBody>
      </p:sp>
      <p:sp>
        <p:nvSpPr>
          <p:cNvPr id="2" name="TextBox 1"/>
          <p:cNvSpPr txBox="1"/>
          <p:nvPr/>
        </p:nvSpPr>
        <p:spPr>
          <a:xfrm>
            <a:off x="1075840" y="802147"/>
            <a:ext cx="762000" cy="369332"/>
          </a:xfrm>
          <a:prstGeom prst="rect">
            <a:avLst/>
          </a:prstGeom>
          <a:noFill/>
        </p:spPr>
        <p:txBody>
          <a:bodyPr wrap="square" rtlCol="0">
            <a:spAutoFit/>
          </a:bodyPr>
          <a:lstStyle/>
          <a:p>
            <a:r>
              <a:rPr lang="en-US" b="1" dirty="0" smtClean="0"/>
              <a:t>K%</a:t>
            </a:r>
            <a:endParaRPr lang="en-US" b="1" dirty="0"/>
          </a:p>
        </p:txBody>
      </p:sp>
      <p:sp>
        <p:nvSpPr>
          <p:cNvPr id="43" name="TextBox 42"/>
          <p:cNvSpPr txBox="1"/>
          <p:nvPr/>
        </p:nvSpPr>
        <p:spPr>
          <a:xfrm>
            <a:off x="3137570" y="813829"/>
            <a:ext cx="762000" cy="369332"/>
          </a:xfrm>
          <a:prstGeom prst="rect">
            <a:avLst/>
          </a:prstGeom>
          <a:noFill/>
        </p:spPr>
        <p:txBody>
          <a:bodyPr wrap="square" rtlCol="0">
            <a:spAutoFit/>
          </a:bodyPr>
          <a:lstStyle/>
          <a:p>
            <a:r>
              <a:rPr lang="en-US" b="1" dirty="0" smtClean="0"/>
              <a:t>BB%</a:t>
            </a:r>
            <a:endParaRPr lang="en-US" b="1" dirty="0"/>
          </a:p>
        </p:txBody>
      </p:sp>
      <p:sp>
        <p:nvSpPr>
          <p:cNvPr id="22" name="TextBox 21"/>
          <p:cNvSpPr txBox="1"/>
          <p:nvPr/>
        </p:nvSpPr>
        <p:spPr>
          <a:xfrm>
            <a:off x="7403744" y="453281"/>
            <a:ext cx="2672264" cy="369332"/>
          </a:xfrm>
          <a:prstGeom prst="rect">
            <a:avLst/>
          </a:prstGeom>
          <a:noFill/>
        </p:spPr>
        <p:txBody>
          <a:bodyPr wrap="square" rtlCol="0">
            <a:spAutoFit/>
          </a:bodyPr>
          <a:lstStyle/>
          <a:p>
            <a:r>
              <a:rPr lang="en-US" b="1" dirty="0" smtClean="0"/>
              <a:t>FIP in 2016: 3.83 </a:t>
            </a:r>
            <a:endParaRPr lang="en-US" b="1" dirty="0"/>
          </a:p>
        </p:txBody>
      </p:sp>
      <p:sp>
        <p:nvSpPr>
          <p:cNvPr id="23" name="TextBox 22"/>
          <p:cNvSpPr txBox="1"/>
          <p:nvPr/>
        </p:nvSpPr>
        <p:spPr>
          <a:xfrm>
            <a:off x="5241148" y="805797"/>
            <a:ext cx="762000" cy="369332"/>
          </a:xfrm>
          <a:prstGeom prst="rect">
            <a:avLst/>
          </a:prstGeom>
          <a:noFill/>
        </p:spPr>
        <p:txBody>
          <a:bodyPr wrap="square" rtlCol="0">
            <a:spAutoFit/>
          </a:bodyPr>
          <a:lstStyle/>
          <a:p>
            <a:r>
              <a:rPr lang="en-US" b="1" dirty="0" smtClean="0"/>
              <a:t>GB%</a:t>
            </a:r>
            <a:endParaRPr lang="en-US" b="1" dirty="0"/>
          </a:p>
        </p:txBody>
      </p:sp>
      <p:sp>
        <p:nvSpPr>
          <p:cNvPr id="29" name="Rectangle 28"/>
          <p:cNvSpPr/>
          <p:nvPr/>
        </p:nvSpPr>
        <p:spPr>
          <a:xfrm>
            <a:off x="7411716" y="141021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173006" y="3106567"/>
            <a:ext cx="1583724" cy="261610"/>
          </a:xfrm>
          <a:prstGeom prst="rect">
            <a:avLst/>
          </a:prstGeom>
          <a:noFill/>
        </p:spPr>
        <p:txBody>
          <a:bodyPr wrap="square" rtlCol="0">
            <a:spAutoFit/>
          </a:bodyPr>
          <a:lstStyle/>
          <a:p>
            <a:r>
              <a:rPr lang="en-US" sz="1050" b="1" dirty="0"/>
              <a:t>ML </a:t>
            </a:r>
            <a:r>
              <a:rPr lang="en-US" sz="1050" b="1" dirty="0" smtClean="0"/>
              <a:t>AVERAGE: 7.0%</a:t>
            </a:r>
            <a:endParaRPr lang="en-US" sz="1050" b="1" dirty="0"/>
          </a:p>
        </p:txBody>
      </p:sp>
      <p:sp>
        <p:nvSpPr>
          <p:cNvPr id="34" name="TextBox 33"/>
          <p:cNvSpPr txBox="1"/>
          <p:nvPr/>
        </p:nvSpPr>
        <p:spPr>
          <a:xfrm>
            <a:off x="7183116" y="812775"/>
            <a:ext cx="762000" cy="369332"/>
          </a:xfrm>
          <a:prstGeom prst="rect">
            <a:avLst/>
          </a:prstGeom>
          <a:noFill/>
        </p:spPr>
        <p:txBody>
          <a:bodyPr wrap="square" rtlCol="0">
            <a:spAutoFit/>
          </a:bodyPr>
          <a:lstStyle/>
          <a:p>
            <a:r>
              <a:rPr lang="en-US" b="1" dirty="0" smtClean="0"/>
              <a:t>PU%</a:t>
            </a:r>
            <a:endParaRPr lang="en-US" b="1" dirty="0"/>
          </a:p>
        </p:txBody>
      </p:sp>
      <p:sp>
        <p:nvSpPr>
          <p:cNvPr id="35" name="TextBox 34"/>
          <p:cNvSpPr txBox="1"/>
          <p:nvPr/>
        </p:nvSpPr>
        <p:spPr>
          <a:xfrm>
            <a:off x="7221216" y="1102433"/>
            <a:ext cx="685800" cy="307777"/>
          </a:xfrm>
          <a:prstGeom prst="rect">
            <a:avLst/>
          </a:prstGeom>
          <a:noFill/>
        </p:spPr>
        <p:txBody>
          <a:bodyPr wrap="square" rtlCol="0">
            <a:spAutoFit/>
          </a:bodyPr>
          <a:lstStyle/>
          <a:p>
            <a:r>
              <a:rPr lang="en-US" sz="1400" dirty="0" smtClean="0"/>
              <a:t>Elite</a:t>
            </a:r>
          </a:p>
        </p:txBody>
      </p:sp>
      <p:sp>
        <p:nvSpPr>
          <p:cNvPr id="42" name="TextBox 41"/>
          <p:cNvSpPr txBox="1"/>
          <p:nvPr/>
        </p:nvSpPr>
        <p:spPr>
          <a:xfrm>
            <a:off x="7246822" y="5376440"/>
            <a:ext cx="783748" cy="307777"/>
          </a:xfrm>
          <a:prstGeom prst="rect">
            <a:avLst/>
          </a:prstGeom>
          <a:noFill/>
        </p:spPr>
        <p:txBody>
          <a:bodyPr wrap="square" rtlCol="0">
            <a:spAutoFit/>
          </a:bodyPr>
          <a:lstStyle/>
          <a:p>
            <a:r>
              <a:rPr lang="en-US" sz="1400" dirty="0" smtClean="0"/>
              <a:t>Poor</a:t>
            </a:r>
          </a:p>
        </p:txBody>
      </p:sp>
      <p:sp>
        <p:nvSpPr>
          <p:cNvPr id="47" name="Line Callout 1 46"/>
          <p:cNvSpPr/>
          <p:nvPr/>
        </p:nvSpPr>
        <p:spPr>
          <a:xfrm>
            <a:off x="3630405" y="5049573"/>
            <a:ext cx="1414762" cy="240316"/>
          </a:xfrm>
          <a:prstGeom prst="borderCallout1">
            <a:avLst>
              <a:gd name="adj1" fmla="val -148587"/>
              <a:gd name="adj2" fmla="val -18432"/>
              <a:gd name="adj3" fmla="val -147480"/>
              <a:gd name="adj4" fmla="val 700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a:t>
            </a:r>
            <a:r>
              <a:rPr lang="en-US" sz="1200" dirty="0" err="1" smtClean="0">
                <a:solidFill>
                  <a:schemeClr val="tx1"/>
                </a:solidFill>
              </a:rPr>
              <a:t>Leake</a:t>
            </a:r>
            <a:r>
              <a:rPr lang="en-US" sz="1200" dirty="0" smtClean="0">
                <a:solidFill>
                  <a:schemeClr val="tx1"/>
                </a:solidFill>
              </a:rPr>
              <a:t>: 4.0%</a:t>
            </a:r>
          </a:p>
        </p:txBody>
      </p:sp>
      <p:sp>
        <p:nvSpPr>
          <p:cNvPr id="49" name="Line Callout 1 48"/>
          <p:cNvSpPr/>
          <p:nvPr/>
        </p:nvSpPr>
        <p:spPr>
          <a:xfrm>
            <a:off x="5768354" y="2812576"/>
            <a:ext cx="1414762" cy="240316"/>
          </a:xfrm>
          <a:prstGeom prst="borderCallout1">
            <a:avLst>
              <a:gd name="adj1" fmla="val -148587"/>
              <a:gd name="adj2" fmla="val -18432"/>
              <a:gd name="adj3" fmla="val -147480"/>
              <a:gd name="adj4" fmla="val 700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a:t>
            </a:r>
            <a:r>
              <a:rPr lang="en-US" sz="1200" dirty="0" err="1" smtClean="0">
                <a:solidFill>
                  <a:schemeClr val="tx1"/>
                </a:solidFill>
              </a:rPr>
              <a:t>Leake</a:t>
            </a:r>
            <a:r>
              <a:rPr lang="en-US" sz="1200" dirty="0" smtClean="0">
                <a:solidFill>
                  <a:schemeClr val="tx1"/>
                </a:solidFill>
              </a:rPr>
              <a:t>: 55.1%</a:t>
            </a:r>
          </a:p>
        </p:txBody>
      </p:sp>
      <p:sp>
        <p:nvSpPr>
          <p:cNvPr id="50" name="Line Callout 1 49"/>
          <p:cNvSpPr/>
          <p:nvPr/>
        </p:nvSpPr>
        <p:spPr>
          <a:xfrm>
            <a:off x="1544247" y="4267200"/>
            <a:ext cx="1414762" cy="240316"/>
          </a:xfrm>
          <a:prstGeom prst="borderCallout1">
            <a:avLst>
              <a:gd name="adj1" fmla="val -148587"/>
              <a:gd name="adj2" fmla="val -18432"/>
              <a:gd name="adj3" fmla="val -147480"/>
              <a:gd name="adj4" fmla="val 700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a:t>
            </a:r>
            <a:r>
              <a:rPr lang="en-US" sz="1200" dirty="0" err="1" smtClean="0">
                <a:solidFill>
                  <a:schemeClr val="tx1"/>
                </a:solidFill>
              </a:rPr>
              <a:t>Leake</a:t>
            </a:r>
            <a:r>
              <a:rPr lang="en-US" sz="1200" dirty="0" smtClean="0">
                <a:solidFill>
                  <a:schemeClr val="tx1"/>
                </a:solidFill>
              </a:rPr>
              <a:t>: 16.5%</a:t>
            </a:r>
          </a:p>
        </p:txBody>
      </p:sp>
      <p:sp>
        <p:nvSpPr>
          <p:cNvPr id="48" name="Line Callout 1 47"/>
          <p:cNvSpPr/>
          <p:nvPr/>
        </p:nvSpPr>
        <p:spPr>
          <a:xfrm>
            <a:off x="7681680" y="4824218"/>
            <a:ext cx="1414762" cy="240316"/>
          </a:xfrm>
          <a:prstGeom prst="borderCallout1">
            <a:avLst>
              <a:gd name="adj1" fmla="val -148587"/>
              <a:gd name="adj2" fmla="val -13688"/>
              <a:gd name="adj3" fmla="val -147480"/>
              <a:gd name="adj4" fmla="val 700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Mike </a:t>
            </a:r>
            <a:r>
              <a:rPr lang="en-US" sz="1200" dirty="0" err="1" smtClean="0">
                <a:solidFill>
                  <a:schemeClr val="tx1"/>
                </a:solidFill>
              </a:rPr>
              <a:t>Leake</a:t>
            </a:r>
            <a:r>
              <a:rPr lang="en-US" sz="1200" dirty="0" smtClean="0">
                <a:solidFill>
                  <a:schemeClr val="tx1"/>
                </a:solidFill>
              </a:rPr>
              <a:t>: 3.0%</a:t>
            </a:r>
          </a:p>
        </p:txBody>
      </p:sp>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9206" y="3360435"/>
            <a:ext cx="1360147" cy="906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0025" y="4123279"/>
            <a:ext cx="1360147" cy="906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5661" y="1893104"/>
            <a:ext cx="1360147" cy="906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8987" y="3923138"/>
            <a:ext cx="1360147" cy="906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79006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234843" y="140371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55429" y="142517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44343" y="5365336"/>
            <a:ext cx="685800" cy="307777"/>
          </a:xfrm>
          <a:prstGeom prst="rect">
            <a:avLst/>
          </a:prstGeom>
          <a:noFill/>
        </p:spPr>
        <p:txBody>
          <a:bodyPr wrap="square" rtlCol="0">
            <a:spAutoFit/>
          </a:bodyPr>
          <a:lstStyle/>
          <a:p>
            <a:r>
              <a:rPr lang="en-US" sz="1400" dirty="0" smtClean="0"/>
              <a:t>Poor</a:t>
            </a:r>
          </a:p>
        </p:txBody>
      </p:sp>
      <p:sp>
        <p:nvSpPr>
          <p:cNvPr id="25" name="Line Callout 1 24"/>
          <p:cNvSpPr/>
          <p:nvPr/>
        </p:nvSpPr>
        <p:spPr>
          <a:xfrm>
            <a:off x="1436275" y="4342409"/>
            <a:ext cx="1634581" cy="240316"/>
          </a:xfrm>
          <a:prstGeom prst="borderCallout1">
            <a:avLst>
              <a:gd name="adj1" fmla="val -163314"/>
              <a:gd name="adj2" fmla="val -6796"/>
              <a:gd name="adj3" fmla="val -162206"/>
              <a:gd name="adj4" fmla="val 1462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Hector Santiago: 18.3% </a:t>
            </a:r>
          </a:p>
        </p:txBody>
      </p:sp>
      <p:sp>
        <p:nvSpPr>
          <p:cNvPr id="21" name="TextBox 20"/>
          <p:cNvSpPr txBox="1"/>
          <p:nvPr/>
        </p:nvSpPr>
        <p:spPr>
          <a:xfrm>
            <a:off x="-10278" y="417426"/>
            <a:ext cx="3145568" cy="369332"/>
          </a:xfrm>
          <a:prstGeom prst="rect">
            <a:avLst/>
          </a:prstGeom>
          <a:noFill/>
        </p:spPr>
        <p:txBody>
          <a:bodyPr wrap="square" rtlCol="0">
            <a:spAutoFit/>
          </a:bodyPr>
          <a:lstStyle/>
          <a:p>
            <a:r>
              <a:rPr lang="en-US" b="1" dirty="0" smtClean="0"/>
              <a:t>Pitcher Profile: Hector Santiago</a:t>
            </a:r>
            <a:endParaRPr lang="en-US" b="1" dirty="0"/>
          </a:p>
        </p:txBody>
      </p:sp>
      <p:cxnSp>
        <p:nvCxnSpPr>
          <p:cNvPr id="30" name="Straight Connector 29"/>
          <p:cNvCxnSpPr/>
          <p:nvPr/>
        </p:nvCxnSpPr>
        <p:spPr>
          <a:xfrm>
            <a:off x="76200" y="3385848"/>
            <a:ext cx="8882315" cy="1858"/>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477" y="3108849"/>
            <a:ext cx="1583724" cy="261610"/>
          </a:xfrm>
          <a:prstGeom prst="rect">
            <a:avLst/>
          </a:prstGeom>
          <a:noFill/>
        </p:spPr>
        <p:txBody>
          <a:bodyPr wrap="square" rtlCol="0">
            <a:spAutoFit/>
          </a:bodyPr>
          <a:lstStyle/>
          <a:p>
            <a:r>
              <a:rPr lang="en-US" sz="1050" b="1" dirty="0"/>
              <a:t>ML </a:t>
            </a:r>
            <a:r>
              <a:rPr lang="en-US" sz="1050" b="1" dirty="0" smtClean="0"/>
              <a:t>AVERAGE: 21.1% </a:t>
            </a:r>
            <a:endParaRPr lang="en-US" sz="1050" b="1" dirty="0"/>
          </a:p>
        </p:txBody>
      </p:sp>
      <p:sp>
        <p:nvSpPr>
          <p:cNvPr id="32" name="TextBox 31"/>
          <p:cNvSpPr txBox="1"/>
          <p:nvPr/>
        </p:nvSpPr>
        <p:spPr>
          <a:xfrm>
            <a:off x="4134187" y="2257279"/>
            <a:ext cx="1583724" cy="261610"/>
          </a:xfrm>
          <a:prstGeom prst="rect">
            <a:avLst/>
          </a:prstGeom>
          <a:noFill/>
        </p:spPr>
        <p:txBody>
          <a:bodyPr wrap="square" rtlCol="0">
            <a:spAutoFit/>
          </a:bodyPr>
          <a:lstStyle/>
          <a:p>
            <a:r>
              <a:rPr lang="en-US" sz="1050" b="1" dirty="0"/>
              <a:t>ML </a:t>
            </a:r>
            <a:r>
              <a:rPr lang="en-US" sz="1050" b="1" dirty="0" smtClean="0"/>
              <a:t>AVERAGE: 46.2%</a:t>
            </a:r>
            <a:endParaRPr lang="en-US" sz="1050" b="1" dirty="0"/>
          </a:p>
        </p:txBody>
      </p:sp>
      <p:sp>
        <p:nvSpPr>
          <p:cNvPr id="27" name="Rectangle 26"/>
          <p:cNvSpPr/>
          <p:nvPr/>
        </p:nvSpPr>
        <p:spPr>
          <a:xfrm>
            <a:off x="3323621" y="1403711"/>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103738" y="3106567"/>
            <a:ext cx="1583724" cy="253916"/>
          </a:xfrm>
          <a:prstGeom prst="rect">
            <a:avLst/>
          </a:prstGeom>
          <a:noFill/>
        </p:spPr>
        <p:txBody>
          <a:bodyPr wrap="square" rtlCol="0">
            <a:spAutoFit/>
          </a:bodyPr>
          <a:lstStyle/>
          <a:p>
            <a:r>
              <a:rPr lang="en-US" sz="1050" b="1" dirty="0"/>
              <a:t>ML </a:t>
            </a:r>
            <a:r>
              <a:rPr lang="en-US" sz="1050" b="1" dirty="0" smtClean="0"/>
              <a:t>AVERAGE: 8.2% </a:t>
            </a:r>
            <a:endParaRPr lang="en-US" sz="1050" b="1" dirty="0"/>
          </a:p>
        </p:txBody>
      </p:sp>
      <p:sp>
        <p:nvSpPr>
          <p:cNvPr id="37" name="TextBox 36"/>
          <p:cNvSpPr txBox="1"/>
          <p:nvPr/>
        </p:nvSpPr>
        <p:spPr>
          <a:xfrm>
            <a:off x="5279248" y="1091492"/>
            <a:ext cx="685800" cy="307777"/>
          </a:xfrm>
          <a:prstGeom prst="rect">
            <a:avLst/>
          </a:prstGeom>
          <a:noFill/>
        </p:spPr>
        <p:txBody>
          <a:bodyPr wrap="square" rtlCol="0">
            <a:spAutoFit/>
          </a:bodyPr>
          <a:lstStyle/>
          <a:p>
            <a:r>
              <a:rPr lang="en-US" sz="1400" dirty="0" smtClean="0"/>
              <a:t>Elite</a:t>
            </a:r>
          </a:p>
        </p:txBody>
      </p:sp>
      <p:sp>
        <p:nvSpPr>
          <p:cNvPr id="38" name="TextBox 37"/>
          <p:cNvSpPr txBox="1"/>
          <p:nvPr/>
        </p:nvSpPr>
        <p:spPr>
          <a:xfrm>
            <a:off x="3125074" y="1102433"/>
            <a:ext cx="685800" cy="307777"/>
          </a:xfrm>
          <a:prstGeom prst="rect">
            <a:avLst/>
          </a:prstGeom>
          <a:noFill/>
        </p:spPr>
        <p:txBody>
          <a:bodyPr wrap="square" rtlCol="0">
            <a:spAutoFit/>
          </a:bodyPr>
          <a:lstStyle/>
          <a:p>
            <a:r>
              <a:rPr lang="en-US" sz="1400" dirty="0" smtClean="0"/>
              <a:t>Poor</a:t>
            </a:r>
          </a:p>
        </p:txBody>
      </p:sp>
      <p:sp>
        <p:nvSpPr>
          <p:cNvPr id="39" name="TextBox 38"/>
          <p:cNvSpPr txBox="1"/>
          <p:nvPr/>
        </p:nvSpPr>
        <p:spPr>
          <a:xfrm>
            <a:off x="3135290" y="5374285"/>
            <a:ext cx="685800" cy="307777"/>
          </a:xfrm>
          <a:prstGeom prst="rect">
            <a:avLst/>
          </a:prstGeom>
          <a:noFill/>
        </p:spPr>
        <p:txBody>
          <a:bodyPr wrap="square" rtlCol="0">
            <a:spAutoFit/>
          </a:bodyPr>
          <a:lstStyle/>
          <a:p>
            <a:r>
              <a:rPr lang="en-US" sz="1400" dirty="0" smtClean="0"/>
              <a:t>Elite</a:t>
            </a:r>
          </a:p>
        </p:txBody>
      </p:sp>
      <p:sp>
        <p:nvSpPr>
          <p:cNvPr id="40" name="TextBox 39"/>
          <p:cNvSpPr txBox="1"/>
          <p:nvPr/>
        </p:nvSpPr>
        <p:spPr>
          <a:xfrm>
            <a:off x="5284770" y="5368611"/>
            <a:ext cx="783748" cy="307777"/>
          </a:xfrm>
          <a:prstGeom prst="rect">
            <a:avLst/>
          </a:prstGeom>
          <a:noFill/>
        </p:spPr>
        <p:txBody>
          <a:bodyPr wrap="square" rtlCol="0">
            <a:spAutoFit/>
          </a:bodyPr>
          <a:lstStyle/>
          <a:p>
            <a:r>
              <a:rPr lang="en-US" sz="1400" dirty="0" smtClean="0"/>
              <a:t>Poor</a:t>
            </a:r>
          </a:p>
        </p:txBody>
      </p:sp>
      <p:sp>
        <p:nvSpPr>
          <p:cNvPr id="41" name="TextBox 40"/>
          <p:cNvSpPr txBox="1"/>
          <p:nvPr/>
        </p:nvSpPr>
        <p:spPr>
          <a:xfrm>
            <a:off x="1058974" y="1095176"/>
            <a:ext cx="685800" cy="307777"/>
          </a:xfrm>
          <a:prstGeom prst="rect">
            <a:avLst/>
          </a:prstGeom>
          <a:noFill/>
        </p:spPr>
        <p:txBody>
          <a:bodyPr wrap="square" rtlCol="0">
            <a:spAutoFit/>
          </a:bodyPr>
          <a:lstStyle/>
          <a:p>
            <a:r>
              <a:rPr lang="en-US" sz="1400" dirty="0" smtClean="0"/>
              <a:t>Elite</a:t>
            </a:r>
          </a:p>
        </p:txBody>
      </p:sp>
      <p:sp>
        <p:nvSpPr>
          <p:cNvPr id="2" name="TextBox 1"/>
          <p:cNvSpPr txBox="1"/>
          <p:nvPr/>
        </p:nvSpPr>
        <p:spPr>
          <a:xfrm>
            <a:off x="1075840" y="802147"/>
            <a:ext cx="762000" cy="369332"/>
          </a:xfrm>
          <a:prstGeom prst="rect">
            <a:avLst/>
          </a:prstGeom>
          <a:noFill/>
        </p:spPr>
        <p:txBody>
          <a:bodyPr wrap="square" rtlCol="0">
            <a:spAutoFit/>
          </a:bodyPr>
          <a:lstStyle/>
          <a:p>
            <a:r>
              <a:rPr lang="en-US" b="1" dirty="0" smtClean="0"/>
              <a:t>K%</a:t>
            </a:r>
            <a:endParaRPr lang="en-US" b="1" dirty="0"/>
          </a:p>
        </p:txBody>
      </p:sp>
      <p:sp>
        <p:nvSpPr>
          <p:cNvPr id="43" name="TextBox 42"/>
          <p:cNvSpPr txBox="1"/>
          <p:nvPr/>
        </p:nvSpPr>
        <p:spPr>
          <a:xfrm>
            <a:off x="3137570" y="813829"/>
            <a:ext cx="762000" cy="369332"/>
          </a:xfrm>
          <a:prstGeom prst="rect">
            <a:avLst/>
          </a:prstGeom>
          <a:noFill/>
        </p:spPr>
        <p:txBody>
          <a:bodyPr wrap="square" rtlCol="0">
            <a:spAutoFit/>
          </a:bodyPr>
          <a:lstStyle/>
          <a:p>
            <a:r>
              <a:rPr lang="en-US" b="1" dirty="0" smtClean="0"/>
              <a:t>BB%</a:t>
            </a:r>
            <a:endParaRPr lang="en-US" b="1" dirty="0"/>
          </a:p>
        </p:txBody>
      </p:sp>
      <p:sp>
        <p:nvSpPr>
          <p:cNvPr id="45" name="Line Callout 1 44"/>
          <p:cNvSpPr/>
          <p:nvPr/>
        </p:nvSpPr>
        <p:spPr>
          <a:xfrm>
            <a:off x="3580149" y="3504583"/>
            <a:ext cx="1660999" cy="240316"/>
          </a:xfrm>
          <a:prstGeom prst="borderCallout1">
            <a:avLst>
              <a:gd name="adj1" fmla="val -180769"/>
              <a:gd name="adj2" fmla="val -12345"/>
              <a:gd name="adj3" fmla="val -183151"/>
              <a:gd name="adj4" fmla="val 1361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Hector Santiago: 10.1% </a:t>
            </a:r>
          </a:p>
        </p:txBody>
      </p:sp>
      <p:sp>
        <p:nvSpPr>
          <p:cNvPr id="48" name="Line Callout 1 47"/>
          <p:cNvSpPr/>
          <p:nvPr/>
        </p:nvSpPr>
        <p:spPr>
          <a:xfrm>
            <a:off x="5687694" y="4413144"/>
            <a:ext cx="1628772" cy="240316"/>
          </a:xfrm>
          <a:prstGeom prst="borderCallout1">
            <a:avLst>
              <a:gd name="adj1" fmla="val -148587"/>
              <a:gd name="adj2" fmla="val -10191"/>
              <a:gd name="adj3" fmla="val -147480"/>
              <a:gd name="adj4" fmla="val 1318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Hector Santiago: 34.1%</a:t>
            </a:r>
          </a:p>
        </p:txBody>
      </p:sp>
      <p:sp>
        <p:nvSpPr>
          <p:cNvPr id="22" name="TextBox 21"/>
          <p:cNvSpPr txBox="1"/>
          <p:nvPr/>
        </p:nvSpPr>
        <p:spPr>
          <a:xfrm>
            <a:off x="7535630" y="5057208"/>
            <a:ext cx="2672264" cy="338554"/>
          </a:xfrm>
          <a:prstGeom prst="rect">
            <a:avLst/>
          </a:prstGeom>
          <a:noFill/>
        </p:spPr>
        <p:txBody>
          <a:bodyPr wrap="square" rtlCol="0">
            <a:spAutoFit/>
          </a:bodyPr>
          <a:lstStyle/>
          <a:p>
            <a:r>
              <a:rPr lang="en-US" sz="1600" b="1" dirty="0" smtClean="0"/>
              <a:t>Career ERA: 3.84  </a:t>
            </a:r>
            <a:endParaRPr lang="en-US" sz="1600" b="1" dirty="0"/>
          </a:p>
        </p:txBody>
      </p:sp>
      <p:sp>
        <p:nvSpPr>
          <p:cNvPr id="23" name="TextBox 22"/>
          <p:cNvSpPr txBox="1"/>
          <p:nvPr/>
        </p:nvSpPr>
        <p:spPr>
          <a:xfrm>
            <a:off x="5241148" y="805797"/>
            <a:ext cx="762000" cy="369332"/>
          </a:xfrm>
          <a:prstGeom prst="rect">
            <a:avLst/>
          </a:prstGeom>
          <a:noFill/>
        </p:spPr>
        <p:txBody>
          <a:bodyPr wrap="square" rtlCol="0">
            <a:spAutoFit/>
          </a:bodyPr>
          <a:lstStyle/>
          <a:p>
            <a:r>
              <a:rPr lang="en-US" b="1" dirty="0" smtClean="0"/>
              <a:t>GB%</a:t>
            </a:r>
            <a:endParaRPr lang="en-US" b="1" dirty="0"/>
          </a:p>
        </p:txBody>
      </p:sp>
      <p:sp>
        <p:nvSpPr>
          <p:cNvPr id="29" name="Rectangle 28"/>
          <p:cNvSpPr/>
          <p:nvPr/>
        </p:nvSpPr>
        <p:spPr>
          <a:xfrm>
            <a:off x="7411716" y="141021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163994" y="2933627"/>
            <a:ext cx="1583724" cy="261610"/>
          </a:xfrm>
          <a:prstGeom prst="rect">
            <a:avLst/>
          </a:prstGeom>
          <a:noFill/>
        </p:spPr>
        <p:txBody>
          <a:bodyPr wrap="square" rtlCol="0">
            <a:spAutoFit/>
          </a:bodyPr>
          <a:lstStyle/>
          <a:p>
            <a:r>
              <a:rPr lang="en-US" sz="1050" b="1" dirty="0"/>
              <a:t>ML </a:t>
            </a:r>
            <a:r>
              <a:rPr lang="en-US" sz="1050" b="1" dirty="0" smtClean="0"/>
              <a:t>AVERAGE: 7.0%</a:t>
            </a:r>
            <a:endParaRPr lang="en-US" sz="1050" b="1" dirty="0"/>
          </a:p>
        </p:txBody>
      </p:sp>
      <p:sp>
        <p:nvSpPr>
          <p:cNvPr id="34" name="TextBox 33"/>
          <p:cNvSpPr txBox="1"/>
          <p:nvPr/>
        </p:nvSpPr>
        <p:spPr>
          <a:xfrm>
            <a:off x="7183116" y="812775"/>
            <a:ext cx="762000" cy="369332"/>
          </a:xfrm>
          <a:prstGeom prst="rect">
            <a:avLst/>
          </a:prstGeom>
          <a:noFill/>
        </p:spPr>
        <p:txBody>
          <a:bodyPr wrap="square" rtlCol="0">
            <a:spAutoFit/>
          </a:bodyPr>
          <a:lstStyle/>
          <a:p>
            <a:r>
              <a:rPr lang="en-US" b="1" dirty="0" smtClean="0"/>
              <a:t>PU%</a:t>
            </a:r>
            <a:endParaRPr lang="en-US" b="1" dirty="0"/>
          </a:p>
        </p:txBody>
      </p:sp>
      <p:sp>
        <p:nvSpPr>
          <p:cNvPr id="35" name="TextBox 34"/>
          <p:cNvSpPr txBox="1"/>
          <p:nvPr/>
        </p:nvSpPr>
        <p:spPr>
          <a:xfrm>
            <a:off x="7221216" y="1102433"/>
            <a:ext cx="685800" cy="307777"/>
          </a:xfrm>
          <a:prstGeom prst="rect">
            <a:avLst/>
          </a:prstGeom>
          <a:noFill/>
        </p:spPr>
        <p:txBody>
          <a:bodyPr wrap="square" rtlCol="0">
            <a:spAutoFit/>
          </a:bodyPr>
          <a:lstStyle/>
          <a:p>
            <a:r>
              <a:rPr lang="en-US" sz="1400" dirty="0" smtClean="0"/>
              <a:t>Elite</a:t>
            </a:r>
          </a:p>
        </p:txBody>
      </p:sp>
      <p:sp>
        <p:nvSpPr>
          <p:cNvPr id="42" name="TextBox 41"/>
          <p:cNvSpPr txBox="1"/>
          <p:nvPr/>
        </p:nvSpPr>
        <p:spPr>
          <a:xfrm>
            <a:off x="7246822" y="5376440"/>
            <a:ext cx="783748" cy="307777"/>
          </a:xfrm>
          <a:prstGeom prst="rect">
            <a:avLst/>
          </a:prstGeom>
          <a:noFill/>
        </p:spPr>
        <p:txBody>
          <a:bodyPr wrap="square" rtlCol="0">
            <a:spAutoFit/>
          </a:bodyPr>
          <a:lstStyle/>
          <a:p>
            <a:r>
              <a:rPr lang="en-US" sz="1400" dirty="0" smtClean="0"/>
              <a:t>Poor</a:t>
            </a:r>
          </a:p>
        </p:txBody>
      </p:sp>
      <p:sp>
        <p:nvSpPr>
          <p:cNvPr id="44" name="Line Callout 1 43"/>
          <p:cNvSpPr/>
          <p:nvPr/>
        </p:nvSpPr>
        <p:spPr>
          <a:xfrm>
            <a:off x="7440805" y="2169046"/>
            <a:ext cx="1721556" cy="240316"/>
          </a:xfrm>
          <a:prstGeom prst="borderCallout1">
            <a:avLst>
              <a:gd name="adj1" fmla="val -169532"/>
              <a:gd name="adj2" fmla="val -84"/>
              <a:gd name="adj3" fmla="val -168425"/>
              <a:gd name="adj4" fmla="val 15522"/>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Hector Santiago: 13.5%</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0836" y="3411213"/>
            <a:ext cx="1285461" cy="92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58853" y="1245380"/>
            <a:ext cx="1285461" cy="92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54408" y="3479278"/>
            <a:ext cx="1285461" cy="92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0" name="Picture 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67917" y="2577633"/>
            <a:ext cx="1285461" cy="923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1" name="TextBox 50"/>
          <p:cNvSpPr txBox="1"/>
          <p:nvPr/>
        </p:nvSpPr>
        <p:spPr>
          <a:xfrm>
            <a:off x="7535630" y="4718654"/>
            <a:ext cx="2672264" cy="338554"/>
          </a:xfrm>
          <a:prstGeom prst="rect">
            <a:avLst/>
          </a:prstGeom>
          <a:noFill/>
        </p:spPr>
        <p:txBody>
          <a:bodyPr wrap="square" rtlCol="0">
            <a:spAutoFit/>
          </a:bodyPr>
          <a:lstStyle/>
          <a:p>
            <a:r>
              <a:rPr lang="en-US" sz="1600" b="1" dirty="0" smtClean="0"/>
              <a:t>Career FIP: 4.73  </a:t>
            </a:r>
            <a:endParaRPr lang="en-US" sz="1600" b="1" dirty="0"/>
          </a:p>
        </p:txBody>
      </p:sp>
    </p:spTree>
    <p:extLst>
      <p:ext uri="{BB962C8B-B14F-4D97-AF65-F5344CB8AC3E}">
        <p14:creationId xmlns:p14="http://schemas.microsoft.com/office/powerpoint/2010/main" val="3980741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335" y="1710507"/>
            <a:ext cx="1409700" cy="798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Rectangle 8"/>
          <p:cNvSpPr/>
          <p:nvPr/>
        </p:nvSpPr>
        <p:spPr>
          <a:xfrm>
            <a:off x="1981502" y="1138100"/>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2725" y="11380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70102" y="761580"/>
            <a:ext cx="685800" cy="369332"/>
          </a:xfrm>
          <a:prstGeom prst="rect">
            <a:avLst/>
          </a:prstGeom>
          <a:noFill/>
        </p:spPr>
        <p:txBody>
          <a:bodyPr wrap="square" rtlCol="0">
            <a:spAutoFit/>
          </a:bodyPr>
          <a:lstStyle/>
          <a:p>
            <a:r>
              <a:rPr lang="en-US" dirty="0" smtClean="0"/>
              <a:t>Elite</a:t>
            </a:r>
            <a:endParaRPr lang="en-US" dirty="0"/>
          </a:p>
        </p:txBody>
      </p:sp>
      <p:sp>
        <p:nvSpPr>
          <p:cNvPr id="12" name="TextBox 11"/>
          <p:cNvSpPr txBox="1"/>
          <p:nvPr/>
        </p:nvSpPr>
        <p:spPr>
          <a:xfrm>
            <a:off x="1790700" y="5140135"/>
            <a:ext cx="685800" cy="369332"/>
          </a:xfrm>
          <a:prstGeom prst="rect">
            <a:avLst/>
          </a:prstGeom>
          <a:noFill/>
        </p:spPr>
        <p:txBody>
          <a:bodyPr wrap="square" rtlCol="0">
            <a:spAutoFit/>
          </a:bodyPr>
          <a:lstStyle/>
          <a:p>
            <a:r>
              <a:rPr lang="en-US" dirty="0" smtClean="0"/>
              <a:t>Poor</a:t>
            </a:r>
          </a:p>
        </p:txBody>
      </p:sp>
      <p:sp>
        <p:nvSpPr>
          <p:cNvPr id="13" name="TextBox 12"/>
          <p:cNvSpPr txBox="1"/>
          <p:nvPr/>
        </p:nvSpPr>
        <p:spPr>
          <a:xfrm>
            <a:off x="6518807" y="761580"/>
            <a:ext cx="685800" cy="369332"/>
          </a:xfrm>
          <a:prstGeom prst="rect">
            <a:avLst/>
          </a:prstGeom>
          <a:noFill/>
        </p:spPr>
        <p:txBody>
          <a:bodyPr wrap="square" rtlCol="0">
            <a:spAutoFit/>
          </a:bodyPr>
          <a:lstStyle/>
          <a:p>
            <a:r>
              <a:rPr lang="en-US" dirty="0" smtClean="0"/>
              <a:t>Elite</a:t>
            </a:r>
            <a:endParaRPr lang="en-US" dirty="0"/>
          </a:p>
        </p:txBody>
      </p:sp>
      <p:sp>
        <p:nvSpPr>
          <p:cNvPr id="14" name="TextBox 13"/>
          <p:cNvSpPr txBox="1"/>
          <p:nvPr/>
        </p:nvSpPr>
        <p:spPr>
          <a:xfrm>
            <a:off x="6498748" y="5140135"/>
            <a:ext cx="647700" cy="369332"/>
          </a:xfrm>
          <a:prstGeom prst="rect">
            <a:avLst/>
          </a:prstGeom>
          <a:noFill/>
        </p:spPr>
        <p:txBody>
          <a:bodyPr wrap="square" rtlCol="0">
            <a:spAutoFit/>
          </a:bodyPr>
          <a:lstStyle/>
          <a:p>
            <a:r>
              <a:rPr lang="en-US" dirty="0" smtClean="0"/>
              <a:t>Poor</a:t>
            </a:r>
          </a:p>
        </p:txBody>
      </p:sp>
      <p:sp>
        <p:nvSpPr>
          <p:cNvPr id="20" name="Line Callout 1 19"/>
          <p:cNvSpPr/>
          <p:nvPr/>
        </p:nvSpPr>
        <p:spPr>
          <a:xfrm>
            <a:off x="2359344" y="1543102"/>
            <a:ext cx="1510821" cy="209498"/>
          </a:xfrm>
          <a:prstGeom prst="borderCallout1">
            <a:avLst>
              <a:gd name="adj1" fmla="val -185209"/>
              <a:gd name="adj2" fmla="val -19592"/>
              <a:gd name="adj3" fmla="val -185280"/>
              <a:gd name="adj4" fmla="val 978"/>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Bryce Harper: 17.2%</a:t>
            </a:r>
          </a:p>
        </p:txBody>
      </p:sp>
      <p:sp>
        <p:nvSpPr>
          <p:cNvPr id="22" name="Line Callout 1 21"/>
          <p:cNvSpPr/>
          <p:nvPr/>
        </p:nvSpPr>
        <p:spPr>
          <a:xfrm>
            <a:off x="238126" y="2500627"/>
            <a:ext cx="1544635" cy="209498"/>
          </a:xfrm>
          <a:prstGeom prst="borderCallout1">
            <a:avLst>
              <a:gd name="adj1" fmla="val -217844"/>
              <a:gd name="adj2" fmla="val 100175"/>
              <a:gd name="adj3" fmla="val -217913"/>
              <a:gd name="adj4" fmla="val 11743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Joc</a:t>
            </a:r>
            <a:r>
              <a:rPr lang="en-US" sz="1200" dirty="0" smtClean="0">
                <a:solidFill>
                  <a:schemeClr val="tx1"/>
                </a:solidFill>
              </a:rPr>
              <a:t> Pederson: 13.2%</a:t>
            </a:r>
          </a:p>
        </p:txBody>
      </p:sp>
      <p:sp>
        <p:nvSpPr>
          <p:cNvPr id="23" name="Line Callout 1 22"/>
          <p:cNvSpPr/>
          <p:nvPr/>
        </p:nvSpPr>
        <p:spPr>
          <a:xfrm>
            <a:off x="2367672" y="3589944"/>
            <a:ext cx="1518611" cy="311340"/>
          </a:xfrm>
          <a:prstGeom prst="borderCallout1">
            <a:avLst>
              <a:gd name="adj1" fmla="val -134008"/>
              <a:gd name="adj2" fmla="val -777"/>
              <a:gd name="adj3" fmla="val -131785"/>
              <a:gd name="adj4" fmla="val -2142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Corey </a:t>
            </a:r>
            <a:r>
              <a:rPr lang="en-US" sz="1200" dirty="0" err="1" smtClean="0">
                <a:solidFill>
                  <a:schemeClr val="tx1"/>
                </a:solidFill>
              </a:rPr>
              <a:t>Seager</a:t>
            </a:r>
            <a:r>
              <a:rPr lang="en-US" sz="1200" dirty="0" smtClean="0">
                <a:solidFill>
                  <a:schemeClr val="tx1"/>
                </a:solidFill>
              </a:rPr>
              <a:t>: 7.9%</a:t>
            </a:r>
            <a:endParaRPr lang="en-US" sz="1200" dirty="0">
              <a:solidFill>
                <a:schemeClr val="tx1"/>
              </a:solidFill>
            </a:endParaRPr>
          </a:p>
        </p:txBody>
      </p:sp>
      <p:sp>
        <p:nvSpPr>
          <p:cNvPr id="24" name="Line Callout 1 23"/>
          <p:cNvSpPr/>
          <p:nvPr/>
        </p:nvSpPr>
        <p:spPr>
          <a:xfrm>
            <a:off x="2424489" y="4339649"/>
            <a:ext cx="1445676" cy="209498"/>
          </a:xfrm>
          <a:prstGeom prst="borderCallout1">
            <a:avLst>
              <a:gd name="adj1" fmla="val 300211"/>
              <a:gd name="adj2" fmla="val 3215"/>
              <a:gd name="adj3" fmla="val 300143"/>
              <a:gd name="adj4" fmla="val -1997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Javier Baez: 3.3%</a:t>
            </a:r>
          </a:p>
        </p:txBody>
      </p:sp>
      <p:sp>
        <p:nvSpPr>
          <p:cNvPr id="25" name="Line Callout 1 24"/>
          <p:cNvSpPr/>
          <p:nvPr/>
        </p:nvSpPr>
        <p:spPr>
          <a:xfrm>
            <a:off x="246065" y="4315497"/>
            <a:ext cx="1528270" cy="209498"/>
          </a:xfrm>
          <a:prstGeom prst="borderCallout1">
            <a:avLst>
              <a:gd name="adj1" fmla="val -132182"/>
              <a:gd name="adj2" fmla="val 96880"/>
              <a:gd name="adj3" fmla="val -132252"/>
              <a:gd name="adj4" fmla="val 11688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Mookie Betts: 6.7%</a:t>
            </a:r>
          </a:p>
        </p:txBody>
      </p:sp>
      <p:sp>
        <p:nvSpPr>
          <p:cNvPr id="26" name="Line Callout 1 25"/>
          <p:cNvSpPr/>
          <p:nvPr/>
        </p:nvSpPr>
        <p:spPr>
          <a:xfrm>
            <a:off x="4802544" y="2837641"/>
            <a:ext cx="1905000" cy="209498"/>
          </a:xfrm>
          <a:prstGeom prst="borderCallout1">
            <a:avLst>
              <a:gd name="adj1" fmla="val -234160"/>
              <a:gd name="adj2" fmla="val 81282"/>
              <a:gd name="adj3" fmla="val -230153"/>
              <a:gd name="adj4" fmla="val 105513"/>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Cody </a:t>
            </a:r>
            <a:r>
              <a:rPr lang="en-US" sz="1200" dirty="0" err="1" smtClean="0">
                <a:solidFill>
                  <a:schemeClr val="tx1"/>
                </a:solidFill>
              </a:rPr>
              <a:t>Bellinger</a:t>
            </a:r>
            <a:r>
              <a:rPr lang="en-US" sz="1200" dirty="0" smtClean="0">
                <a:solidFill>
                  <a:schemeClr val="tx1"/>
                </a:solidFill>
              </a:rPr>
              <a:t>: 12.7% (AA)</a:t>
            </a:r>
          </a:p>
        </p:txBody>
      </p:sp>
      <p:sp>
        <p:nvSpPr>
          <p:cNvPr id="27" name="Line Callout 1 26"/>
          <p:cNvSpPr/>
          <p:nvPr/>
        </p:nvSpPr>
        <p:spPr>
          <a:xfrm>
            <a:off x="4939014" y="4519772"/>
            <a:ext cx="1639323" cy="209498"/>
          </a:xfrm>
          <a:prstGeom prst="borderCallout1">
            <a:avLst>
              <a:gd name="adj1" fmla="val -164814"/>
              <a:gd name="adj2" fmla="val 99133"/>
              <a:gd name="adj3" fmla="val -160805"/>
              <a:gd name="adj4" fmla="val 11430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Kyle </a:t>
            </a:r>
            <a:r>
              <a:rPr lang="en-US" sz="1200" dirty="0" err="1" smtClean="0">
                <a:solidFill>
                  <a:schemeClr val="tx1"/>
                </a:solidFill>
              </a:rPr>
              <a:t>Garlick</a:t>
            </a:r>
            <a:r>
              <a:rPr lang="en-US" sz="1200" dirty="0" smtClean="0">
                <a:solidFill>
                  <a:schemeClr val="tx1"/>
                </a:solidFill>
              </a:rPr>
              <a:t>: 5.6% (AA)</a:t>
            </a:r>
          </a:p>
        </p:txBody>
      </p:sp>
      <p:sp>
        <p:nvSpPr>
          <p:cNvPr id="28" name="Line Callout 1 27"/>
          <p:cNvSpPr/>
          <p:nvPr/>
        </p:nvSpPr>
        <p:spPr>
          <a:xfrm>
            <a:off x="7146448" y="4130151"/>
            <a:ext cx="1668638" cy="209498"/>
          </a:xfrm>
          <a:prstGeom prst="borderCallout1">
            <a:avLst>
              <a:gd name="adj1" fmla="val 332844"/>
              <a:gd name="adj2" fmla="val 309"/>
              <a:gd name="adj3" fmla="val 332777"/>
              <a:gd name="adj4" fmla="val -1928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Tim </a:t>
            </a:r>
            <a:r>
              <a:rPr lang="en-US" sz="1200" dirty="0" err="1" smtClean="0">
                <a:solidFill>
                  <a:schemeClr val="tx1"/>
                </a:solidFill>
              </a:rPr>
              <a:t>Locastro</a:t>
            </a:r>
            <a:r>
              <a:rPr lang="en-US" sz="1200" dirty="0" smtClean="0">
                <a:solidFill>
                  <a:schemeClr val="tx1"/>
                </a:solidFill>
              </a:rPr>
              <a:t>: 3.9% (AA)</a:t>
            </a:r>
          </a:p>
        </p:txBody>
      </p:sp>
      <p:sp>
        <p:nvSpPr>
          <p:cNvPr id="29" name="Line Callout 1 28"/>
          <p:cNvSpPr/>
          <p:nvPr/>
        </p:nvSpPr>
        <p:spPr>
          <a:xfrm>
            <a:off x="7291533" y="2260295"/>
            <a:ext cx="1560405" cy="209498"/>
          </a:xfrm>
          <a:prstGeom prst="borderCallout1">
            <a:avLst>
              <a:gd name="adj1" fmla="val -217845"/>
              <a:gd name="adj2" fmla="val 6975"/>
              <a:gd name="adj3" fmla="val -217913"/>
              <a:gd name="adj4" fmla="val -29286"/>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Matt Jones: 14.8% (A)</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8085" y="4549147"/>
            <a:ext cx="1358484" cy="9033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319" y="3527006"/>
            <a:ext cx="1401761" cy="7884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1083" y="696057"/>
            <a:ext cx="1265143" cy="8434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76230" y="1855318"/>
            <a:ext cx="1373878" cy="9823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51056" y="1318763"/>
            <a:ext cx="1441358" cy="941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24229" y="3697125"/>
            <a:ext cx="1462484" cy="822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28642" y="4339649"/>
            <a:ext cx="1504249" cy="846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04324" y="2766611"/>
            <a:ext cx="1448074" cy="814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2" name="TextBox 31"/>
          <p:cNvSpPr txBox="1"/>
          <p:nvPr/>
        </p:nvSpPr>
        <p:spPr>
          <a:xfrm>
            <a:off x="-10278" y="445543"/>
            <a:ext cx="1628432" cy="646331"/>
          </a:xfrm>
          <a:prstGeom prst="rect">
            <a:avLst/>
          </a:prstGeom>
          <a:noFill/>
        </p:spPr>
        <p:txBody>
          <a:bodyPr wrap="square" rtlCol="0">
            <a:spAutoFit/>
          </a:bodyPr>
          <a:lstStyle/>
          <a:p>
            <a:r>
              <a:rPr lang="en-US" b="1" dirty="0" smtClean="0"/>
              <a:t>BB%: Walk Rate</a:t>
            </a:r>
            <a:endParaRPr lang="en-US" b="1" dirty="0"/>
          </a:p>
        </p:txBody>
      </p:sp>
      <p:sp>
        <p:nvSpPr>
          <p:cNvPr id="36" name="TextBox 35"/>
          <p:cNvSpPr txBox="1"/>
          <p:nvPr/>
        </p:nvSpPr>
        <p:spPr>
          <a:xfrm>
            <a:off x="66867" y="3108877"/>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
        <p:nvSpPr>
          <p:cNvPr id="37" name="TextBox 36"/>
          <p:cNvSpPr txBox="1"/>
          <p:nvPr/>
        </p:nvSpPr>
        <p:spPr>
          <a:xfrm>
            <a:off x="7729848" y="3108877"/>
            <a:ext cx="1583724" cy="276999"/>
          </a:xfrm>
          <a:prstGeom prst="rect">
            <a:avLst/>
          </a:prstGeom>
          <a:noFill/>
        </p:spPr>
        <p:txBody>
          <a:bodyPr wrap="square" rtlCol="0">
            <a:spAutoFit/>
          </a:bodyPr>
          <a:lstStyle/>
          <a:p>
            <a:r>
              <a:rPr lang="en-US" sz="1200" b="1" dirty="0"/>
              <a:t>ML </a:t>
            </a:r>
            <a:r>
              <a:rPr lang="en-US" sz="1200" b="1" dirty="0" smtClean="0"/>
              <a:t>AVERAGE: 8.2%</a:t>
            </a:r>
            <a:endParaRPr lang="en-US" sz="1200" b="1" dirty="0"/>
          </a:p>
        </p:txBody>
      </p:sp>
    </p:spTree>
    <p:extLst>
      <p:ext uri="{BB962C8B-B14F-4D97-AF65-F5344CB8AC3E}">
        <p14:creationId xmlns:p14="http://schemas.microsoft.com/office/powerpoint/2010/main" val="413305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anim calcmode="lin" valueType="num">
                                      <p:cBhvr>
                                        <p:cTn id="8" dur="750" fill="hold"/>
                                        <p:tgtEl>
                                          <p:spTgt spid="34"/>
                                        </p:tgtEl>
                                        <p:attrNameLst>
                                          <p:attrName>ppt_x</p:attrName>
                                        </p:attrNameLst>
                                      </p:cBhvr>
                                      <p:tavLst>
                                        <p:tav tm="0">
                                          <p:val>
                                            <p:strVal val="#ppt_x"/>
                                          </p:val>
                                        </p:tav>
                                        <p:tav tm="100000">
                                          <p:val>
                                            <p:strVal val="#ppt_x"/>
                                          </p:val>
                                        </p:tav>
                                      </p:tavLst>
                                    </p:anim>
                                    <p:anim calcmode="lin" valueType="num">
                                      <p:cBhvr>
                                        <p:cTn id="9" dur="75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750"/>
                                        <p:tgtEl>
                                          <p:spTgt spid="33"/>
                                        </p:tgtEl>
                                      </p:cBhvr>
                                    </p:animEffect>
                                    <p:anim calcmode="lin" valueType="num">
                                      <p:cBhvr>
                                        <p:cTn id="19" dur="750" fill="hold"/>
                                        <p:tgtEl>
                                          <p:spTgt spid="33"/>
                                        </p:tgtEl>
                                        <p:attrNameLst>
                                          <p:attrName>ppt_x</p:attrName>
                                        </p:attrNameLst>
                                      </p:cBhvr>
                                      <p:tavLst>
                                        <p:tav tm="0">
                                          <p:val>
                                            <p:strVal val="#ppt_x"/>
                                          </p:val>
                                        </p:tav>
                                        <p:tav tm="100000">
                                          <p:val>
                                            <p:strVal val="#ppt_x"/>
                                          </p:val>
                                        </p:tav>
                                      </p:tavLst>
                                    </p:anim>
                                    <p:anim calcmode="lin" valueType="num">
                                      <p:cBhvr>
                                        <p:cTn id="20" dur="750" fill="hold"/>
                                        <p:tgtEl>
                                          <p:spTgt spid="33"/>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750"/>
                                        <p:tgtEl>
                                          <p:spTgt spid="27"/>
                                        </p:tgtEl>
                                      </p:cBhvr>
                                    </p:animEffect>
                                    <p:anim calcmode="lin" valueType="num">
                                      <p:cBhvr>
                                        <p:cTn id="24" dur="750" fill="hold"/>
                                        <p:tgtEl>
                                          <p:spTgt spid="27"/>
                                        </p:tgtEl>
                                        <p:attrNameLst>
                                          <p:attrName>ppt_x</p:attrName>
                                        </p:attrNameLst>
                                      </p:cBhvr>
                                      <p:tavLst>
                                        <p:tav tm="0">
                                          <p:val>
                                            <p:strVal val="#ppt_x"/>
                                          </p:val>
                                        </p:tav>
                                        <p:tav tm="100000">
                                          <p:val>
                                            <p:strVal val="#ppt_x"/>
                                          </p:val>
                                        </p:tav>
                                      </p:tavLst>
                                    </p:anim>
                                    <p:anim calcmode="lin" valueType="num">
                                      <p:cBhvr>
                                        <p:cTn id="25" dur="75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750"/>
                                        <p:tgtEl>
                                          <p:spTgt spid="30"/>
                                        </p:tgtEl>
                                      </p:cBhvr>
                                    </p:animEffect>
                                    <p:anim calcmode="lin" valueType="num">
                                      <p:cBhvr>
                                        <p:cTn id="30" dur="750" fill="hold"/>
                                        <p:tgtEl>
                                          <p:spTgt spid="30"/>
                                        </p:tgtEl>
                                        <p:attrNameLst>
                                          <p:attrName>ppt_x</p:attrName>
                                        </p:attrNameLst>
                                      </p:cBhvr>
                                      <p:tavLst>
                                        <p:tav tm="0">
                                          <p:val>
                                            <p:strVal val="#ppt_x"/>
                                          </p:val>
                                        </p:tav>
                                        <p:tav tm="100000">
                                          <p:val>
                                            <p:strVal val="#ppt_x"/>
                                          </p:val>
                                        </p:tav>
                                      </p:tavLst>
                                    </p:anim>
                                    <p:anim calcmode="lin" valueType="num">
                                      <p:cBhvr>
                                        <p:cTn id="31" dur="75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750"/>
                                        <p:tgtEl>
                                          <p:spTgt spid="26"/>
                                        </p:tgtEl>
                                      </p:cBhvr>
                                    </p:animEffect>
                                    <p:anim calcmode="lin" valueType="num">
                                      <p:cBhvr>
                                        <p:cTn id="35" dur="750" fill="hold"/>
                                        <p:tgtEl>
                                          <p:spTgt spid="26"/>
                                        </p:tgtEl>
                                        <p:attrNameLst>
                                          <p:attrName>ppt_x</p:attrName>
                                        </p:attrNameLst>
                                      </p:cBhvr>
                                      <p:tavLst>
                                        <p:tav tm="0">
                                          <p:val>
                                            <p:strVal val="#ppt_x"/>
                                          </p:val>
                                        </p:tav>
                                        <p:tav tm="100000">
                                          <p:val>
                                            <p:strVal val="#ppt_x"/>
                                          </p:val>
                                        </p:tav>
                                      </p:tavLst>
                                    </p:anim>
                                    <p:anim calcmode="lin" valueType="num">
                                      <p:cBhvr>
                                        <p:cTn id="36" dur="750" fill="hold"/>
                                        <p:tgtEl>
                                          <p:spTgt spid="26"/>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750"/>
                                        <p:tgtEl>
                                          <p:spTgt spid="31"/>
                                        </p:tgtEl>
                                      </p:cBhvr>
                                    </p:animEffect>
                                    <p:anim calcmode="lin" valueType="num">
                                      <p:cBhvr>
                                        <p:cTn id="41" dur="750" fill="hold"/>
                                        <p:tgtEl>
                                          <p:spTgt spid="31"/>
                                        </p:tgtEl>
                                        <p:attrNameLst>
                                          <p:attrName>ppt_x</p:attrName>
                                        </p:attrNameLst>
                                      </p:cBhvr>
                                      <p:tavLst>
                                        <p:tav tm="0">
                                          <p:val>
                                            <p:strVal val="#ppt_x"/>
                                          </p:val>
                                        </p:tav>
                                        <p:tav tm="100000">
                                          <p:val>
                                            <p:strVal val="#ppt_x"/>
                                          </p:val>
                                        </p:tav>
                                      </p:tavLst>
                                    </p:anim>
                                    <p:anim calcmode="lin" valueType="num">
                                      <p:cBhvr>
                                        <p:cTn id="42" dur="750" fill="hold"/>
                                        <p:tgtEl>
                                          <p:spTgt spid="31"/>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ISO: Isolated Power</a:t>
            </a:r>
            <a:endParaRPr lang="en-US" dirty="0"/>
          </a:p>
        </p:txBody>
      </p:sp>
      <p:sp>
        <p:nvSpPr>
          <p:cNvPr id="3" name="Content Placeholder 2"/>
          <p:cNvSpPr>
            <a:spLocks noGrp="1"/>
          </p:cNvSpPr>
          <p:nvPr>
            <p:ph idx="1"/>
          </p:nvPr>
        </p:nvSpPr>
        <p:spPr>
          <a:xfrm>
            <a:off x="450908" y="1219200"/>
            <a:ext cx="8229600" cy="4525963"/>
          </a:xfrm>
        </p:spPr>
        <p:txBody>
          <a:bodyPr>
            <a:normAutofit/>
          </a:bodyPr>
          <a:lstStyle/>
          <a:p>
            <a:pPr>
              <a:spcBef>
                <a:spcPts val="0"/>
              </a:spcBef>
            </a:pPr>
            <a:r>
              <a:rPr lang="en-US" sz="2000" b="1" dirty="0" smtClean="0"/>
              <a:t>Description</a:t>
            </a:r>
            <a:r>
              <a:rPr lang="en-US" sz="2000" b="1" dirty="0"/>
              <a:t>: </a:t>
            </a:r>
            <a:r>
              <a:rPr lang="en-US" sz="1800" dirty="0"/>
              <a:t>ISO is a measure of a hitter’s raw power and tells you how often a player hits for extra bases. Isolated power is calculated as SLG minus AVG. </a:t>
            </a:r>
            <a:endParaRPr lang="en-US" sz="1800" dirty="0" smtClean="0"/>
          </a:p>
          <a:p>
            <a:pPr>
              <a:spcBef>
                <a:spcPts val="0"/>
              </a:spcBef>
            </a:pPr>
            <a:endParaRPr lang="en-US" sz="2000" dirty="0" smtClean="0"/>
          </a:p>
          <a:p>
            <a:pPr>
              <a:spcBef>
                <a:spcPts val="0"/>
              </a:spcBef>
            </a:pPr>
            <a:r>
              <a:rPr lang="en-US" sz="2000" b="1" dirty="0" smtClean="0"/>
              <a:t>Why it’s Important: </a:t>
            </a:r>
            <a:r>
              <a:rPr lang="en-US" sz="1800" dirty="0"/>
              <a:t>We know that not all hits are created equally and ISO provides you with a quick tool for determining the degree to which a given hitter provides extra base hits as opposed to singles. </a:t>
            </a:r>
            <a:endParaRPr lang="en-US" sz="1800" dirty="0" smtClean="0"/>
          </a:p>
          <a:p>
            <a:pPr>
              <a:spcBef>
                <a:spcPts val="0"/>
              </a:spcBef>
            </a:pPr>
            <a:endParaRPr lang="en-US" sz="2000" dirty="0"/>
          </a:p>
          <a:p>
            <a:pPr>
              <a:spcBef>
                <a:spcPts val="0"/>
              </a:spcBef>
            </a:pPr>
            <a:r>
              <a:rPr lang="en-US" sz="2000" b="1" dirty="0" smtClean="0"/>
              <a:t>Why it Doesn’t Tell Us the Whole Picture</a:t>
            </a:r>
            <a:r>
              <a:rPr lang="en-US" sz="2000" b="1" dirty="0"/>
              <a:t>: </a:t>
            </a:r>
            <a:r>
              <a:rPr lang="en-US" sz="1600" dirty="0"/>
              <a:t>A player can have a low ISO and still be a productive offensive </a:t>
            </a:r>
            <a:r>
              <a:rPr lang="en-US" sz="1600" dirty="0" smtClean="0"/>
              <a:t>performer. </a:t>
            </a:r>
            <a:r>
              <a:rPr lang="en-US" sz="1600" dirty="0"/>
              <a:t>The measurement is only indicative of </a:t>
            </a:r>
            <a:r>
              <a:rPr lang="en-US" sz="1600" dirty="0" smtClean="0"/>
              <a:t>how often a player</a:t>
            </a:r>
            <a:r>
              <a:rPr lang="en-US" sz="1600" dirty="0"/>
              <a:t> </a:t>
            </a:r>
            <a:r>
              <a:rPr lang="en-US" sz="1600" dirty="0" smtClean="0"/>
              <a:t>is hitting for extra bases. </a:t>
            </a:r>
            <a:r>
              <a:rPr lang="en-US" sz="1600" dirty="0"/>
              <a:t>Thus, if a player has elite bat-to-ball skills and/or speed (ex: Dee Gordon), they can still be a productive offensive player despite having a low ISO. Additionally, not </a:t>
            </a:r>
            <a:r>
              <a:rPr lang="en-US" sz="1600" dirty="0" smtClean="0"/>
              <a:t>all ISOs </a:t>
            </a:r>
            <a:r>
              <a:rPr lang="en-US" sz="1600" dirty="0"/>
              <a:t>are created equally. A .250 average and .450 slugging and a .350 average and .550 slugging both return ISOs of .200 because both batters have the same rate of extra base hits per at bat, even though the latter hitter is clearly the better </a:t>
            </a:r>
            <a:r>
              <a:rPr lang="en-US" sz="1600" dirty="0" smtClean="0"/>
              <a:t>player </a:t>
            </a:r>
            <a:r>
              <a:rPr lang="en-US" sz="1600" dirty="0"/>
              <a:t>overall</a:t>
            </a:r>
            <a:r>
              <a:rPr lang="en-US" sz="1600" dirty="0" smtClean="0"/>
              <a:t>. Lastly, ISO slightly hurts players with high strikeout rates since it is measuring your extra base hits/(contact + strikeouts) as opposed to just extra base hits/contact. </a:t>
            </a:r>
            <a:endParaRPr lang="en-US" sz="1600" dirty="0"/>
          </a:p>
        </p:txBody>
      </p:sp>
    </p:spTree>
    <p:extLst>
      <p:ext uri="{BB962C8B-B14F-4D97-AF65-F5344CB8AC3E}">
        <p14:creationId xmlns:p14="http://schemas.microsoft.com/office/powerpoint/2010/main" val="28391927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81200" y="1103265"/>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43700" y="1066799"/>
            <a:ext cx="152400" cy="40020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90700" y="726577"/>
            <a:ext cx="685800" cy="369332"/>
          </a:xfrm>
          <a:prstGeom prst="rect">
            <a:avLst/>
          </a:prstGeom>
          <a:noFill/>
        </p:spPr>
        <p:txBody>
          <a:bodyPr wrap="square" rtlCol="0">
            <a:spAutoFit/>
          </a:bodyPr>
          <a:lstStyle/>
          <a:p>
            <a:r>
              <a:rPr lang="en-US" dirty="0" smtClean="0"/>
              <a:t>Elite</a:t>
            </a:r>
            <a:endParaRPr lang="en-US" dirty="0"/>
          </a:p>
        </p:txBody>
      </p:sp>
      <p:sp>
        <p:nvSpPr>
          <p:cNvPr id="12" name="TextBox 11"/>
          <p:cNvSpPr txBox="1"/>
          <p:nvPr/>
        </p:nvSpPr>
        <p:spPr>
          <a:xfrm>
            <a:off x="1766092" y="5095211"/>
            <a:ext cx="685800" cy="369332"/>
          </a:xfrm>
          <a:prstGeom prst="rect">
            <a:avLst/>
          </a:prstGeom>
          <a:noFill/>
        </p:spPr>
        <p:txBody>
          <a:bodyPr wrap="square" rtlCol="0">
            <a:spAutoFit/>
          </a:bodyPr>
          <a:lstStyle/>
          <a:p>
            <a:r>
              <a:rPr lang="en-US" dirty="0" smtClean="0"/>
              <a:t>Poor</a:t>
            </a:r>
          </a:p>
        </p:txBody>
      </p:sp>
      <p:sp>
        <p:nvSpPr>
          <p:cNvPr id="13" name="TextBox 12"/>
          <p:cNvSpPr txBox="1"/>
          <p:nvPr/>
        </p:nvSpPr>
        <p:spPr>
          <a:xfrm>
            <a:off x="6498748" y="699270"/>
            <a:ext cx="685800" cy="369332"/>
          </a:xfrm>
          <a:prstGeom prst="rect">
            <a:avLst/>
          </a:prstGeom>
          <a:noFill/>
        </p:spPr>
        <p:txBody>
          <a:bodyPr wrap="square" rtlCol="0">
            <a:spAutoFit/>
          </a:bodyPr>
          <a:lstStyle/>
          <a:p>
            <a:r>
              <a:rPr lang="en-US" dirty="0" smtClean="0"/>
              <a:t>Elite</a:t>
            </a:r>
            <a:endParaRPr lang="en-US" dirty="0"/>
          </a:p>
        </p:txBody>
      </p:sp>
      <p:sp>
        <p:nvSpPr>
          <p:cNvPr id="14" name="TextBox 13"/>
          <p:cNvSpPr txBox="1"/>
          <p:nvPr/>
        </p:nvSpPr>
        <p:spPr>
          <a:xfrm>
            <a:off x="6539788" y="5095211"/>
            <a:ext cx="647700" cy="369332"/>
          </a:xfrm>
          <a:prstGeom prst="rect">
            <a:avLst/>
          </a:prstGeom>
          <a:noFill/>
        </p:spPr>
        <p:txBody>
          <a:bodyPr wrap="square" rtlCol="0">
            <a:spAutoFit/>
          </a:bodyPr>
          <a:lstStyle/>
          <a:p>
            <a:r>
              <a:rPr lang="en-US" dirty="0" smtClean="0"/>
              <a:t>Poor</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4851" y="2071542"/>
            <a:ext cx="1571305" cy="883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Line Callout 1 19"/>
          <p:cNvSpPr/>
          <p:nvPr/>
        </p:nvSpPr>
        <p:spPr>
          <a:xfrm>
            <a:off x="2413246" y="1956384"/>
            <a:ext cx="1527042" cy="209498"/>
          </a:xfrm>
          <a:prstGeom prst="borderCallout1">
            <a:avLst>
              <a:gd name="adj1" fmla="val -181131"/>
              <a:gd name="adj2" fmla="val -24063"/>
              <a:gd name="adj3" fmla="val -181200"/>
              <a:gd name="adj4" fmla="val 4895"/>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Kris Bryant: .262</a:t>
            </a:r>
          </a:p>
        </p:txBody>
      </p:sp>
      <p:sp>
        <p:nvSpPr>
          <p:cNvPr id="22" name="Line Callout 1 21"/>
          <p:cNvSpPr/>
          <p:nvPr/>
        </p:nvSpPr>
        <p:spPr>
          <a:xfrm>
            <a:off x="159567" y="1732173"/>
            <a:ext cx="1659129" cy="209498"/>
          </a:xfrm>
          <a:prstGeom prst="borderCallout1">
            <a:avLst>
              <a:gd name="adj1" fmla="val 335866"/>
              <a:gd name="adj2" fmla="val 89193"/>
              <a:gd name="adj3" fmla="val 331719"/>
              <a:gd name="adj4" fmla="val 115044"/>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Justin Turner: .218</a:t>
            </a:r>
          </a:p>
        </p:txBody>
      </p:sp>
      <p:sp>
        <p:nvSpPr>
          <p:cNvPr id="23" name="Line Callout 1 22"/>
          <p:cNvSpPr/>
          <p:nvPr/>
        </p:nvSpPr>
        <p:spPr>
          <a:xfrm>
            <a:off x="2403676" y="2519149"/>
            <a:ext cx="1546181" cy="273235"/>
          </a:xfrm>
          <a:prstGeom prst="borderCallout1">
            <a:avLst>
              <a:gd name="adj1" fmla="val 240466"/>
              <a:gd name="adj2" fmla="val 7544"/>
              <a:gd name="adj3" fmla="val 239256"/>
              <a:gd name="adj4" fmla="val -2215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Alex Gordon: .160   </a:t>
            </a:r>
          </a:p>
        </p:txBody>
      </p:sp>
      <p:sp>
        <p:nvSpPr>
          <p:cNvPr id="24" name="Line Callout 1 23"/>
          <p:cNvSpPr/>
          <p:nvPr/>
        </p:nvSpPr>
        <p:spPr>
          <a:xfrm>
            <a:off x="2428404" y="4231205"/>
            <a:ext cx="1496726" cy="209498"/>
          </a:xfrm>
          <a:prstGeom prst="borderCallout1">
            <a:avLst>
              <a:gd name="adj1" fmla="val 365478"/>
              <a:gd name="adj2" fmla="val 3215"/>
              <a:gd name="adj3" fmla="val 365410"/>
              <a:gd name="adj4" fmla="val -1997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Dee Gordon: .068</a:t>
            </a:r>
          </a:p>
        </p:txBody>
      </p:sp>
      <p:sp>
        <p:nvSpPr>
          <p:cNvPr id="25" name="Line Callout 1 24"/>
          <p:cNvSpPr/>
          <p:nvPr/>
        </p:nvSpPr>
        <p:spPr>
          <a:xfrm>
            <a:off x="156353" y="4383829"/>
            <a:ext cx="1659128" cy="209498"/>
          </a:xfrm>
          <a:prstGeom prst="borderCallout1">
            <a:avLst>
              <a:gd name="adj1" fmla="val -181132"/>
              <a:gd name="adj2" fmla="val 87575"/>
              <a:gd name="adj3" fmla="val -177123"/>
              <a:gd name="adj4" fmla="val 114141"/>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Francisco </a:t>
            </a:r>
            <a:r>
              <a:rPr lang="en-US" sz="1200" dirty="0" err="1" smtClean="0">
                <a:solidFill>
                  <a:schemeClr val="tx1"/>
                </a:solidFill>
              </a:rPr>
              <a:t>Lindor</a:t>
            </a:r>
            <a:r>
              <a:rPr lang="en-US" sz="1200" dirty="0" smtClean="0">
                <a:solidFill>
                  <a:schemeClr val="tx1"/>
                </a:solidFill>
              </a:rPr>
              <a:t>: .134</a:t>
            </a:r>
          </a:p>
        </p:txBody>
      </p:sp>
      <p:sp>
        <p:nvSpPr>
          <p:cNvPr id="26" name="Line Callout 1 25"/>
          <p:cNvSpPr/>
          <p:nvPr/>
        </p:nvSpPr>
        <p:spPr>
          <a:xfrm>
            <a:off x="7147872" y="4356925"/>
            <a:ext cx="1741989" cy="209498"/>
          </a:xfrm>
          <a:prstGeom prst="borderCallout1">
            <a:avLst>
              <a:gd name="adj1" fmla="val -215477"/>
              <a:gd name="adj2" fmla="val 9264"/>
              <a:gd name="adj3" fmla="val -218316"/>
              <a:gd name="adj4" fmla="val -19437"/>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Kyle Farmer: .139 (AA)</a:t>
            </a:r>
          </a:p>
        </p:txBody>
      </p:sp>
      <p:sp>
        <p:nvSpPr>
          <p:cNvPr id="27" name="Line Callout 1 26"/>
          <p:cNvSpPr/>
          <p:nvPr/>
        </p:nvSpPr>
        <p:spPr>
          <a:xfrm>
            <a:off x="4761823" y="1866660"/>
            <a:ext cx="1752565" cy="209498"/>
          </a:xfrm>
          <a:prstGeom prst="borderCallout1">
            <a:avLst>
              <a:gd name="adj1" fmla="val 294068"/>
              <a:gd name="adj2" fmla="val 99651"/>
              <a:gd name="adj3" fmla="val 293999"/>
              <a:gd name="adj4" fmla="val 11760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Willie Calhoun: .215 (AA)</a:t>
            </a:r>
          </a:p>
        </p:txBody>
      </p:sp>
      <p:sp>
        <p:nvSpPr>
          <p:cNvPr id="28" name="Line Callout 1 27"/>
          <p:cNvSpPr/>
          <p:nvPr/>
        </p:nvSpPr>
        <p:spPr>
          <a:xfrm>
            <a:off x="4910201" y="3932268"/>
            <a:ext cx="1494121" cy="209498"/>
          </a:xfrm>
          <a:prstGeom prst="borderCallout1">
            <a:avLst>
              <a:gd name="adj1" fmla="val 398111"/>
              <a:gd name="adj2" fmla="val 131295"/>
              <a:gd name="adj3" fmla="val 398042"/>
              <a:gd name="adj4" fmla="val 85275"/>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Saige </a:t>
            </a:r>
            <a:r>
              <a:rPr lang="en-US" sz="1200" dirty="0" err="1" smtClean="0">
                <a:solidFill>
                  <a:schemeClr val="tx1"/>
                </a:solidFill>
              </a:rPr>
              <a:t>Jenco</a:t>
            </a:r>
            <a:r>
              <a:rPr lang="en-US" sz="1200" dirty="0" smtClean="0">
                <a:solidFill>
                  <a:schemeClr val="tx1"/>
                </a:solidFill>
              </a:rPr>
              <a:t>: .088 (A)</a:t>
            </a:r>
          </a:p>
        </p:txBody>
      </p:sp>
      <p:sp>
        <p:nvSpPr>
          <p:cNvPr id="29" name="Line Callout 1 28"/>
          <p:cNvSpPr/>
          <p:nvPr/>
        </p:nvSpPr>
        <p:spPr>
          <a:xfrm>
            <a:off x="7184548" y="2061133"/>
            <a:ext cx="1668638" cy="209498"/>
          </a:xfrm>
          <a:prstGeom prst="borderCallout1">
            <a:avLst>
              <a:gd name="adj1" fmla="val -205607"/>
              <a:gd name="adj2" fmla="val 3020"/>
              <a:gd name="adj3" fmla="val -205676"/>
              <a:gd name="adj4" fmla="val -22370"/>
            </a:avLst>
          </a:prstGeom>
          <a:no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Johan </a:t>
            </a:r>
            <a:r>
              <a:rPr lang="en-US" sz="1200" dirty="0" err="1" smtClean="0">
                <a:solidFill>
                  <a:schemeClr val="tx1"/>
                </a:solidFill>
              </a:rPr>
              <a:t>Mieses</a:t>
            </a:r>
            <a:r>
              <a:rPr lang="en-US" sz="1200" dirty="0" smtClean="0">
                <a:solidFill>
                  <a:schemeClr val="tx1"/>
                </a:solidFill>
              </a:rPr>
              <a:t>: .262 (A+)</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598" y="1084042"/>
            <a:ext cx="1395747" cy="872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9794" y="1956384"/>
            <a:ext cx="1527764" cy="8641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7757" y="3512642"/>
            <a:ext cx="1465407" cy="8711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88649" y="4440703"/>
            <a:ext cx="1375913" cy="9566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35478" y="1117538"/>
            <a:ext cx="1565469" cy="93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52798" y="3501722"/>
            <a:ext cx="1530828" cy="861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55308" y="4141766"/>
            <a:ext cx="1166188" cy="11661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1" name="TextBox 30"/>
          <p:cNvSpPr txBox="1"/>
          <p:nvPr/>
        </p:nvSpPr>
        <p:spPr>
          <a:xfrm>
            <a:off x="-10278" y="445543"/>
            <a:ext cx="1628432" cy="646331"/>
          </a:xfrm>
          <a:prstGeom prst="rect">
            <a:avLst/>
          </a:prstGeom>
          <a:noFill/>
        </p:spPr>
        <p:txBody>
          <a:bodyPr wrap="square" rtlCol="0">
            <a:spAutoFit/>
          </a:bodyPr>
          <a:lstStyle/>
          <a:p>
            <a:r>
              <a:rPr lang="en-US" b="1" dirty="0" smtClean="0"/>
              <a:t>ISO: Isolated Power</a:t>
            </a:r>
            <a:endParaRPr lang="en-US" b="1" dirty="0"/>
          </a:p>
        </p:txBody>
      </p:sp>
      <p:cxnSp>
        <p:nvCxnSpPr>
          <p:cNvPr id="36" name="Straight Connector 35"/>
          <p:cNvCxnSpPr/>
          <p:nvPr/>
        </p:nvCxnSpPr>
        <p:spPr>
          <a:xfrm>
            <a:off x="152400" y="3097483"/>
            <a:ext cx="8815020"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0102" y="3097483"/>
            <a:ext cx="1583724" cy="276999"/>
          </a:xfrm>
          <a:prstGeom prst="rect">
            <a:avLst/>
          </a:prstGeom>
          <a:noFill/>
        </p:spPr>
        <p:txBody>
          <a:bodyPr wrap="square" rtlCol="0">
            <a:spAutoFit/>
          </a:bodyPr>
          <a:lstStyle/>
          <a:p>
            <a:r>
              <a:rPr lang="en-US" sz="1200" b="1" dirty="0"/>
              <a:t>ML </a:t>
            </a:r>
            <a:r>
              <a:rPr lang="en-US" sz="1200" b="1" dirty="0" smtClean="0"/>
              <a:t>AVERAGE: .162</a:t>
            </a:r>
            <a:endParaRPr lang="en-US" sz="1200" b="1" dirty="0"/>
          </a:p>
        </p:txBody>
      </p:sp>
      <p:sp>
        <p:nvSpPr>
          <p:cNvPr id="38" name="TextBox 37"/>
          <p:cNvSpPr txBox="1"/>
          <p:nvPr/>
        </p:nvSpPr>
        <p:spPr>
          <a:xfrm>
            <a:off x="7706204" y="2791243"/>
            <a:ext cx="1583724" cy="276999"/>
          </a:xfrm>
          <a:prstGeom prst="rect">
            <a:avLst/>
          </a:prstGeom>
          <a:noFill/>
        </p:spPr>
        <p:txBody>
          <a:bodyPr wrap="square" rtlCol="0">
            <a:spAutoFit/>
          </a:bodyPr>
          <a:lstStyle/>
          <a:p>
            <a:r>
              <a:rPr lang="en-US" sz="1200" b="1" dirty="0"/>
              <a:t>ML </a:t>
            </a:r>
            <a:r>
              <a:rPr lang="en-US" sz="1200" b="1" dirty="0" smtClean="0"/>
              <a:t>AVERAGE: .162</a:t>
            </a:r>
            <a:endParaRPr lang="en-US" sz="1200" b="1" dirty="0"/>
          </a:p>
        </p:txBody>
      </p:sp>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85719" y="2802615"/>
            <a:ext cx="1382093" cy="9345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385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anim calcmode="lin" valueType="num">
                                      <p:cBhvr>
                                        <p:cTn id="8" dur="750" fill="hold"/>
                                        <p:tgtEl>
                                          <p:spTgt spid="35"/>
                                        </p:tgtEl>
                                        <p:attrNameLst>
                                          <p:attrName>ppt_x</p:attrName>
                                        </p:attrNameLst>
                                      </p:cBhvr>
                                      <p:tavLst>
                                        <p:tav tm="0">
                                          <p:val>
                                            <p:strVal val="#ppt_x"/>
                                          </p:val>
                                        </p:tav>
                                        <p:tav tm="100000">
                                          <p:val>
                                            <p:strVal val="#ppt_x"/>
                                          </p:val>
                                        </p:tav>
                                      </p:tavLst>
                                    </p:anim>
                                    <p:anim calcmode="lin" valueType="num">
                                      <p:cBhvr>
                                        <p:cTn id="9" dur="750" fill="hold"/>
                                        <p:tgtEl>
                                          <p:spTgt spid="3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anim calcmode="lin" valueType="num">
                                      <p:cBhvr>
                                        <p:cTn id="13" dur="750" fill="hold"/>
                                        <p:tgtEl>
                                          <p:spTgt spid="28"/>
                                        </p:tgtEl>
                                        <p:attrNameLst>
                                          <p:attrName>ppt_x</p:attrName>
                                        </p:attrNameLst>
                                      </p:cBhvr>
                                      <p:tavLst>
                                        <p:tav tm="0">
                                          <p:val>
                                            <p:strVal val="#ppt_x"/>
                                          </p:val>
                                        </p:tav>
                                        <p:tav tm="100000">
                                          <p:val>
                                            <p:strVal val="#ppt_x"/>
                                          </p:val>
                                        </p:tav>
                                      </p:tavLst>
                                    </p:anim>
                                    <p:anim calcmode="lin" valueType="num">
                                      <p:cBhvr>
                                        <p:cTn id="14" dur="750" fill="hold"/>
                                        <p:tgtEl>
                                          <p:spTgt spid="28"/>
                                        </p:tgtEl>
                                        <p:attrNameLst>
                                          <p:attrName>ppt_y</p:attrName>
                                        </p:attrNameLst>
                                      </p:cBhvr>
                                      <p:tavLst>
                                        <p:tav tm="0">
                                          <p:val>
                                            <p:strVal val="#ppt_y+.1"/>
                                          </p:val>
                                        </p:tav>
                                        <p:tav tm="100000">
                                          <p:val>
                                            <p:strVal val="#ppt_y"/>
                                          </p:val>
                                        </p:tav>
                                      </p:tavLst>
                                    </p:anim>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750"/>
                                        <p:tgtEl>
                                          <p:spTgt spid="34"/>
                                        </p:tgtEl>
                                      </p:cBhvr>
                                    </p:animEffect>
                                    <p:anim calcmode="lin" valueType="num">
                                      <p:cBhvr>
                                        <p:cTn id="19" dur="750" fill="hold"/>
                                        <p:tgtEl>
                                          <p:spTgt spid="34"/>
                                        </p:tgtEl>
                                        <p:attrNameLst>
                                          <p:attrName>ppt_x</p:attrName>
                                        </p:attrNameLst>
                                      </p:cBhvr>
                                      <p:tavLst>
                                        <p:tav tm="0">
                                          <p:val>
                                            <p:strVal val="#ppt_x"/>
                                          </p:val>
                                        </p:tav>
                                        <p:tav tm="100000">
                                          <p:val>
                                            <p:strVal val="#ppt_x"/>
                                          </p:val>
                                        </p:tav>
                                      </p:tavLst>
                                    </p:anim>
                                    <p:anim calcmode="lin" valueType="num">
                                      <p:cBhvr>
                                        <p:cTn id="20" dur="750" fill="hold"/>
                                        <p:tgtEl>
                                          <p:spTgt spid="3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750"/>
                                        <p:tgtEl>
                                          <p:spTgt spid="26"/>
                                        </p:tgtEl>
                                      </p:cBhvr>
                                    </p:animEffect>
                                    <p:anim calcmode="lin" valueType="num">
                                      <p:cBhvr>
                                        <p:cTn id="24" dur="750" fill="hold"/>
                                        <p:tgtEl>
                                          <p:spTgt spid="26"/>
                                        </p:tgtEl>
                                        <p:attrNameLst>
                                          <p:attrName>ppt_x</p:attrName>
                                        </p:attrNameLst>
                                      </p:cBhvr>
                                      <p:tavLst>
                                        <p:tav tm="0">
                                          <p:val>
                                            <p:strVal val="#ppt_x"/>
                                          </p:val>
                                        </p:tav>
                                        <p:tav tm="100000">
                                          <p:val>
                                            <p:strVal val="#ppt_x"/>
                                          </p:val>
                                        </p:tav>
                                      </p:tavLst>
                                    </p:anim>
                                    <p:anim calcmode="lin" valueType="num">
                                      <p:cBhvr>
                                        <p:cTn id="25" dur="750" fill="hold"/>
                                        <p:tgtEl>
                                          <p:spTgt spid="26"/>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42"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750"/>
                                        <p:tgtEl>
                                          <p:spTgt spid="17"/>
                                        </p:tgtEl>
                                      </p:cBhvr>
                                    </p:animEffect>
                                    <p:anim calcmode="lin" valueType="num">
                                      <p:cBhvr>
                                        <p:cTn id="30" dur="750" fill="hold"/>
                                        <p:tgtEl>
                                          <p:spTgt spid="17"/>
                                        </p:tgtEl>
                                        <p:attrNameLst>
                                          <p:attrName>ppt_x</p:attrName>
                                        </p:attrNameLst>
                                      </p:cBhvr>
                                      <p:tavLst>
                                        <p:tav tm="0">
                                          <p:val>
                                            <p:strVal val="#ppt_x"/>
                                          </p:val>
                                        </p:tav>
                                        <p:tav tm="100000">
                                          <p:val>
                                            <p:strVal val="#ppt_x"/>
                                          </p:val>
                                        </p:tav>
                                      </p:tavLst>
                                    </p:anim>
                                    <p:anim calcmode="lin" valueType="num">
                                      <p:cBhvr>
                                        <p:cTn id="31" dur="750" fill="hold"/>
                                        <p:tgtEl>
                                          <p:spTgt spid="1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750"/>
                                        <p:tgtEl>
                                          <p:spTgt spid="27"/>
                                        </p:tgtEl>
                                      </p:cBhvr>
                                    </p:animEffect>
                                    <p:anim calcmode="lin" valueType="num">
                                      <p:cBhvr>
                                        <p:cTn id="35" dur="750" fill="hold"/>
                                        <p:tgtEl>
                                          <p:spTgt spid="27"/>
                                        </p:tgtEl>
                                        <p:attrNameLst>
                                          <p:attrName>ppt_x</p:attrName>
                                        </p:attrNameLst>
                                      </p:cBhvr>
                                      <p:tavLst>
                                        <p:tav tm="0">
                                          <p:val>
                                            <p:strVal val="#ppt_x"/>
                                          </p:val>
                                        </p:tav>
                                        <p:tav tm="100000">
                                          <p:val>
                                            <p:strVal val="#ppt_x"/>
                                          </p:val>
                                        </p:tav>
                                      </p:tavLst>
                                    </p:anim>
                                    <p:anim calcmode="lin" valueType="num">
                                      <p:cBhvr>
                                        <p:cTn id="36" dur="750" fill="hold"/>
                                        <p:tgtEl>
                                          <p:spTgt spid="27"/>
                                        </p:tgtEl>
                                        <p:attrNameLst>
                                          <p:attrName>ppt_y</p:attrName>
                                        </p:attrNameLst>
                                      </p:cBhvr>
                                      <p:tavLst>
                                        <p:tav tm="0">
                                          <p:val>
                                            <p:strVal val="#ppt_y+.1"/>
                                          </p:val>
                                        </p:tav>
                                        <p:tav tm="100000">
                                          <p:val>
                                            <p:strVal val="#ppt_y"/>
                                          </p:val>
                                        </p:tav>
                                      </p:tavLst>
                                    </p:anim>
                                  </p:childTnLst>
                                </p:cTn>
                              </p:par>
                            </p:childTnLst>
                          </p:cTn>
                        </p:par>
                        <p:par>
                          <p:cTn id="37" fill="hold">
                            <p:stCondLst>
                              <p:cond delay="2250"/>
                            </p:stCondLst>
                            <p:childTnLst>
                              <p:par>
                                <p:cTn id="38" presetID="42" presetClass="entr" presetSubtype="0" fill="hold" nodeType="after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750"/>
                                        <p:tgtEl>
                                          <p:spTgt spid="33"/>
                                        </p:tgtEl>
                                      </p:cBhvr>
                                    </p:animEffect>
                                    <p:anim calcmode="lin" valueType="num">
                                      <p:cBhvr>
                                        <p:cTn id="41" dur="750" fill="hold"/>
                                        <p:tgtEl>
                                          <p:spTgt spid="33"/>
                                        </p:tgtEl>
                                        <p:attrNameLst>
                                          <p:attrName>ppt_x</p:attrName>
                                        </p:attrNameLst>
                                      </p:cBhvr>
                                      <p:tavLst>
                                        <p:tav tm="0">
                                          <p:val>
                                            <p:strVal val="#ppt_x"/>
                                          </p:val>
                                        </p:tav>
                                        <p:tav tm="100000">
                                          <p:val>
                                            <p:strVal val="#ppt_x"/>
                                          </p:val>
                                        </p:tav>
                                      </p:tavLst>
                                    </p:anim>
                                    <p:anim calcmode="lin" valueType="num">
                                      <p:cBhvr>
                                        <p:cTn id="42" dur="750" fill="hold"/>
                                        <p:tgtEl>
                                          <p:spTgt spid="3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750"/>
                                        <p:tgtEl>
                                          <p:spTgt spid="29"/>
                                        </p:tgtEl>
                                      </p:cBhvr>
                                    </p:animEffect>
                                    <p:anim calcmode="lin" valueType="num">
                                      <p:cBhvr>
                                        <p:cTn id="46" dur="750" fill="hold"/>
                                        <p:tgtEl>
                                          <p:spTgt spid="29"/>
                                        </p:tgtEl>
                                        <p:attrNameLst>
                                          <p:attrName>ppt_x</p:attrName>
                                        </p:attrNameLst>
                                      </p:cBhvr>
                                      <p:tavLst>
                                        <p:tav tm="0">
                                          <p:val>
                                            <p:strVal val="#ppt_x"/>
                                          </p:val>
                                        </p:tav>
                                        <p:tav tm="100000">
                                          <p:val>
                                            <p:strVal val="#ppt_x"/>
                                          </p:val>
                                        </p:tav>
                                      </p:tavLst>
                                    </p:anim>
                                    <p:anim calcmode="lin" valueType="num">
                                      <p:cBhvr>
                                        <p:cTn id="47" dur="75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80390</TotalTime>
  <Words>5923</Words>
  <Application>Microsoft Office PowerPoint</Application>
  <PresentationFormat>On-screen Show (4:3)</PresentationFormat>
  <Paragraphs>756</Paragraphs>
  <Slides>62</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62</vt:i4>
      </vt:variant>
    </vt:vector>
  </HeadingPairs>
  <TitlesOfParts>
    <vt:vector size="67" baseType="lpstr">
      <vt:lpstr>Arial</vt:lpstr>
      <vt:lpstr>Calibri</vt:lpstr>
      <vt:lpstr>Calibri Light</vt:lpstr>
      <vt:lpstr>Office Theme</vt:lpstr>
      <vt:lpstr>1_Office Theme</vt:lpstr>
      <vt:lpstr>Dodgers PD Stat Presentation</vt:lpstr>
      <vt:lpstr>Table of Contents</vt:lpstr>
      <vt:lpstr>Hitter Statistics</vt:lpstr>
      <vt:lpstr>K%: Strikeout Rate</vt:lpstr>
      <vt:lpstr>PowerPoint Presentation</vt:lpstr>
      <vt:lpstr>BB%: Walk Rate</vt:lpstr>
      <vt:lpstr>PowerPoint Presentation</vt:lpstr>
      <vt:lpstr>ISO: Isolated Power</vt:lpstr>
      <vt:lpstr>PowerPoint Presentation</vt:lpstr>
      <vt:lpstr>wOBA: Weighted On-Base Average</vt:lpstr>
      <vt:lpstr>PowerPoint Presentation</vt:lpstr>
      <vt:lpstr>wRC+: Weighted Runs Created Plus</vt:lpstr>
      <vt:lpstr>PowerPoint Presentation</vt:lpstr>
      <vt:lpstr>Exit Velocity</vt:lpstr>
      <vt:lpstr>PowerPoint Presentation</vt:lpstr>
      <vt:lpstr>Swing%: Swing Rate</vt:lpstr>
      <vt:lpstr>PowerPoint Presentation</vt:lpstr>
      <vt:lpstr>zSwing%: In-Zone Swing Rate</vt:lpstr>
      <vt:lpstr>PowerPoint Presentation</vt:lpstr>
      <vt:lpstr>Chase%: Chase Rate (oSwing%)</vt:lpstr>
      <vt:lpstr>PowerPoint Presentation</vt:lpstr>
      <vt:lpstr>Contact%: Contact Rate</vt:lpstr>
      <vt:lpstr>PowerPoint Presentation</vt:lpstr>
      <vt:lpstr>GB%: Ground Ball Rate</vt:lpstr>
      <vt:lpstr>PowerPoint Presentation</vt:lpstr>
      <vt:lpstr>PU%: Pop-Up Rate</vt:lpstr>
      <vt:lpstr>PowerPoint Presentation</vt:lpstr>
      <vt:lpstr>PowerPoint Presentation</vt:lpstr>
      <vt:lpstr>PowerPoint Presentation</vt:lpstr>
      <vt:lpstr>PowerPoint Presentation</vt:lpstr>
      <vt:lpstr>Pitcher Statistics</vt:lpstr>
      <vt:lpstr>K%: Strikeout Rate</vt:lpstr>
      <vt:lpstr>PowerPoint Presentation</vt:lpstr>
      <vt:lpstr>PowerPoint Presentation</vt:lpstr>
      <vt:lpstr>BB%: Walk Rate</vt:lpstr>
      <vt:lpstr>PowerPoint Presentation</vt:lpstr>
      <vt:lpstr>PowerPoint Presentation</vt:lpstr>
      <vt:lpstr>FPS%</vt:lpstr>
      <vt:lpstr>PowerPoint Presentation</vt:lpstr>
      <vt:lpstr>Zone%</vt:lpstr>
      <vt:lpstr>PowerPoint Presentation</vt:lpstr>
      <vt:lpstr>PowerPoint Presentation</vt:lpstr>
      <vt:lpstr>Miss%</vt:lpstr>
      <vt:lpstr>PowerPoint Presentation</vt:lpstr>
      <vt:lpstr>PowerPoint Presentation</vt:lpstr>
      <vt:lpstr>SwStrk%</vt:lpstr>
      <vt:lpstr>PowerPoint Presentation</vt:lpstr>
      <vt:lpstr>PowerPoint Presentation</vt:lpstr>
      <vt:lpstr>GB%: Ground Ball Rate</vt:lpstr>
      <vt:lpstr>PowerPoint Presentation</vt:lpstr>
      <vt:lpstr>PowerPoint Presentation</vt:lpstr>
      <vt:lpstr>PU%: Pop-Up Rate</vt:lpstr>
      <vt:lpstr>PowerPoint Presentation</vt:lpstr>
      <vt:lpstr>FIP</vt:lpstr>
      <vt:lpstr>PowerPoint Presentation</vt:lpstr>
      <vt:lpstr>Extension</vt:lpstr>
      <vt:lpstr>PowerPoint Presentation</vt:lpstr>
      <vt:lpstr>Exit Velocity</vt:lpstr>
      <vt:lpstr>PowerPoint Presentation</vt:lpstr>
      <vt:lpstr>PowerPoint Presentation</vt:lpstr>
      <vt:lpstr>PowerPoint Presentation</vt:lpstr>
      <vt:lpstr>PowerPoint Presentation</vt:lpstr>
    </vt:vector>
  </TitlesOfParts>
  <Company>Los Angeles Dodgers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Los Angeles Dodgers</dc:creator>
  <cp:lastModifiedBy>Garko, Ryan</cp:lastModifiedBy>
  <cp:revision>355</cp:revision>
  <dcterms:created xsi:type="dcterms:W3CDTF">2015-03-05T17:13:54Z</dcterms:created>
  <dcterms:modified xsi:type="dcterms:W3CDTF">2017-03-10T20:00:56Z</dcterms:modified>
</cp:coreProperties>
</file>